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6" r:id="rId13"/>
    <p:sldId id="267" r:id="rId14"/>
    <p:sldId id="272" r:id="rId15"/>
    <p:sldId id="273" r:id="rId16"/>
    <p:sldId id="281" r:id="rId17"/>
    <p:sldId id="282" r:id="rId18"/>
    <p:sldId id="284" r:id="rId19"/>
    <p:sldId id="278" r:id="rId20"/>
    <p:sldId id="279" r:id="rId21"/>
    <p:sldId id="285" r:id="rId22"/>
    <p:sldId id="286" r:id="rId23"/>
    <p:sldId id="280" r:id="rId24"/>
    <p:sldId id="287" r:id="rId25"/>
    <p:sldId id="288" r:id="rId26"/>
    <p:sldId id="289" r:id="rId27"/>
    <p:sldId id="274" r:id="rId28"/>
    <p:sldId id="268" r:id="rId29"/>
    <p:sldId id="269" r:id="rId30"/>
  </p:sldIdLst>
  <p:sldSz cx="18288000" cy="10287000"/>
  <p:notesSz cx="6858000" cy="9144000"/>
  <p:embeddedFontLst>
    <p:embeddedFont>
      <p:font typeface="Nanum Gothic Bold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595" autoAdjust="0"/>
  </p:normalViewPr>
  <p:slideViewPr>
    <p:cSldViewPr>
      <p:cViewPr varScale="1">
        <p:scale>
          <a:sx n="65" d="100"/>
          <a:sy n="65" d="100"/>
        </p:scale>
        <p:origin x="35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275C7-5C4C-4988-AE98-97B201BDE834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7DDF2-8097-41EF-B27A-4779A956F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3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594F-9CD4-D741-9E40-E3DFEF31D5E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52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FA79F-349D-78D1-C1F7-5FA630370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500A88-07A7-0011-3E5F-6CAB6CE1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82C57E-0EA7-770B-EFCF-E29BCEFD8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AC604-EB20-F7E0-FEC1-964539115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594F-9CD4-D741-9E40-E3DFEF31D5E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94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AD284-CD2E-9FD9-6573-430FD5AA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C8BDBD-7E73-0146-F3E3-1991A6A5C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59F7C2-F5D6-5802-A014-D9F0494FE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323BF-A08A-7D5D-DE1B-5C188A25D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594F-9CD4-D741-9E40-E3DFEF31D5E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4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57983-34B4-0FCD-9B19-0425053D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6708E8-7564-76A3-A5AE-FB0EB45B9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6C54D0-F9A9-7405-91C5-7C81A9B1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1BB846-7971-5728-7AE0-CB382BCAC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594F-9CD4-D741-9E40-E3DFEF31D5E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9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5588-0008-1612-E046-08BE3D7D6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9BFF5-F7B2-2BDE-4AD8-0CC1F50C9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00906-F84D-CB19-050A-48442B1D8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502FF-A6D7-09FD-8C9D-37BEB971A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594F-9CD4-D741-9E40-E3DFEF31D5E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759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539407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899837" y="6555549"/>
            <a:ext cx="3329801" cy="3238988"/>
          </a:xfrm>
          <a:custGeom>
            <a:avLst/>
            <a:gdLst/>
            <a:ahLst/>
            <a:cxnLst/>
            <a:rect l="l" t="t" r="r" b="b"/>
            <a:pathLst>
              <a:path w="3329801" h="3238988">
                <a:moveTo>
                  <a:pt x="0" y="0"/>
                </a:moveTo>
                <a:lnTo>
                  <a:pt x="3329801" y="0"/>
                </a:lnTo>
                <a:lnTo>
                  <a:pt x="3329801" y="3238988"/>
                </a:lnTo>
                <a:lnTo>
                  <a:pt x="0" y="323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832196" y="6332393"/>
            <a:ext cx="3559214" cy="3462144"/>
          </a:xfrm>
          <a:custGeom>
            <a:avLst/>
            <a:gdLst/>
            <a:ahLst/>
            <a:cxnLst/>
            <a:rect l="l" t="t" r="r" b="b"/>
            <a:pathLst>
              <a:path w="3559214" h="3462144">
                <a:moveTo>
                  <a:pt x="0" y="0"/>
                </a:moveTo>
                <a:lnTo>
                  <a:pt x="3559214" y="0"/>
                </a:lnTo>
                <a:lnTo>
                  <a:pt x="3559214" y="3462144"/>
                </a:lnTo>
                <a:lnTo>
                  <a:pt x="0" y="346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63014" y="3509348"/>
            <a:ext cx="5596121" cy="159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19"/>
              </a:lnSpc>
              <a:spcBef>
                <a:spcPct val="0"/>
              </a:spcBef>
            </a:pPr>
            <a:r>
              <a:rPr lang="en-US" sz="9299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  <a:endParaRPr lang="en-US" sz="9299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16913" y="5927472"/>
            <a:ext cx="4654174" cy="120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</a:pPr>
            <a:r>
              <a:rPr lang="en-US" sz="229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  <a:p>
            <a:pPr algn="ctr">
              <a:lnSpc>
                <a:spcPts val="3216"/>
              </a:lnSpc>
            </a:pPr>
            <a:endParaRPr/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김두현 이지민 이지원 박주승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48367" y="2999260"/>
            <a:ext cx="5591266" cy="53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숙소 관리 시스템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145" y="329882"/>
            <a:ext cx="17358360" cy="9581515"/>
            <a:chOff x="494030" y="30099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94030" y="30099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 noGrp="1" noRot="1" noMove="1" noResize="1" noEditPoints="1" noChangeArrowheads="1" noChangeShapeType="1"/>
            </p:cNvSpPr>
            <p:nvPr/>
          </p:nvSpPr>
          <p:spPr>
            <a:xfrm>
              <a:off x="494030" y="15684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28760" y="4813935"/>
            <a:ext cx="3111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171FF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11" name="도형 7"/>
          <p:cNvSpPr>
            <a:spLocks/>
          </p:cNvSpPr>
          <p:nvPr/>
        </p:nvSpPr>
        <p:spPr>
          <a:xfrm>
            <a:off x="4744085" y="2608580"/>
            <a:ext cx="445770" cy="40132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2"/>
          <p:cNvSpPr>
            <a:spLocks/>
          </p:cNvSpPr>
          <p:nvPr/>
        </p:nvSpPr>
        <p:spPr>
          <a:xfrm>
            <a:off x="8643934" y="1857352"/>
            <a:ext cx="7650480" cy="7807674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프로그램 시작 화면 및 회원 메뉴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프로그램의 첫 인상을 제공하며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회원 메뉴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관리자 메뉴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종료 중 하나를 선택하도록 안내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프로그램 로고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ASCII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아트 형식으로 독창적인 디자인 구현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사용자에게 시각적 즐거움과 프로그램의 주제 전달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선택 메뉴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[1]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 메뉴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일반 사용자를 위한 기능 접근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[2]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관리자 메뉴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관리자를 위한 별도 기능 제공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[3]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종료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프로그램 종료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배경 색상 및 텍스트 컬러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흰색 배경과 색상 있는 텍스트로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가독성과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시각적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집중도를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높임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1026" name="Picture 2" descr="C:\Users\user\Downloads\im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1536" y="1857352"/>
            <a:ext cx="6586104" cy="7807674"/>
          </a:xfrm>
          <a:prstGeom prst="rect">
            <a:avLst/>
          </a:prstGeom>
          <a:noFill/>
        </p:spPr>
      </p:pic>
      <p:sp>
        <p:nvSpPr>
          <p:cNvPr id="10" name="도형 3"/>
          <p:cNvSpPr>
            <a:spLocks/>
          </p:cNvSpPr>
          <p:nvPr/>
        </p:nvSpPr>
        <p:spPr>
          <a:xfrm>
            <a:off x="1201536" y="1857352"/>
            <a:ext cx="6586104" cy="528261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"/>
          <p:cNvSpPr>
            <a:spLocks/>
          </p:cNvSpPr>
          <p:nvPr/>
        </p:nvSpPr>
        <p:spPr>
          <a:xfrm>
            <a:off x="1201536" y="7639395"/>
            <a:ext cx="6586104" cy="2025631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1"/>
          <p:cNvSpPr>
            <a:spLocks/>
          </p:cNvSpPr>
          <p:nvPr/>
        </p:nvSpPr>
        <p:spPr>
          <a:xfrm>
            <a:off x="1201536" y="1857352"/>
            <a:ext cx="502285" cy="45275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1"/>
          <p:cNvSpPr>
            <a:spLocks/>
          </p:cNvSpPr>
          <p:nvPr/>
        </p:nvSpPr>
        <p:spPr>
          <a:xfrm>
            <a:off x="1201535" y="7639395"/>
            <a:ext cx="502285" cy="45275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3"/>
          <p:cNvSpPr>
            <a:spLocks/>
          </p:cNvSpPr>
          <p:nvPr/>
        </p:nvSpPr>
        <p:spPr>
          <a:xfrm>
            <a:off x="1500134" y="8286772"/>
            <a:ext cx="2357454" cy="42862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1" name="도형 47"/>
          <p:cNvSpPr>
            <a:spLocks/>
          </p:cNvSpPr>
          <p:nvPr/>
        </p:nvSpPr>
        <p:spPr>
          <a:xfrm>
            <a:off x="1927225" y="5099685"/>
            <a:ext cx="341630" cy="3562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67"/>
          <p:cNvSpPr>
            <a:spLocks/>
          </p:cNvSpPr>
          <p:nvPr/>
        </p:nvSpPr>
        <p:spPr>
          <a:xfrm>
            <a:off x="8786810" y="1951355"/>
            <a:ext cx="7929618" cy="7603489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회원가입 화면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신규 사용자가 시스템에 계정을 등록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비밀번호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이메일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전화번호 입력 필드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실시간 유효성 검사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중복 아이디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이메일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형식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전화번호 형식 등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 메시지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성공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"✔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회원가입이 완료되었습니다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실패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적절한 오류 메시지 표시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"⚠️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이미 존재하는 아이디입니다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.").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개발적인 측면</a:t>
            </a:r>
          </a:p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개요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입력값에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대한 유효성 검사 수행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이메일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형식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“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”@”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”.com</a:t>
            </a:r>
          </a:p>
          <a:p>
            <a:pPr lvl="1"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전화번호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010+”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숫자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자리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”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유효한 경우 신규 사용자 데이터를 저장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2050" name="Picture 2" descr="C:\Users\user\Downloads\image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49" y="1951355"/>
            <a:ext cx="6820535" cy="3835087"/>
          </a:xfrm>
          <a:prstGeom prst="rect">
            <a:avLst/>
          </a:prstGeom>
          <a:noFill/>
        </p:spPr>
      </p:pic>
      <p:pic>
        <p:nvPicPr>
          <p:cNvPr id="2051" name="Picture 3" descr="C:\Users\user\Downloads\image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49" y="5786442"/>
            <a:ext cx="6820535" cy="3768403"/>
          </a:xfrm>
          <a:prstGeom prst="rect">
            <a:avLst/>
          </a:prstGeom>
          <a:noFill/>
        </p:spPr>
      </p:pic>
      <p:sp>
        <p:nvSpPr>
          <p:cNvPr id="9" name="도형 45"/>
          <p:cNvSpPr>
            <a:spLocks/>
          </p:cNvSpPr>
          <p:nvPr/>
        </p:nvSpPr>
        <p:spPr>
          <a:xfrm>
            <a:off x="1425575" y="2786046"/>
            <a:ext cx="3074955" cy="47657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/>
          <p:cNvSpPr>
            <a:spLocks/>
          </p:cNvSpPr>
          <p:nvPr/>
        </p:nvSpPr>
        <p:spPr>
          <a:xfrm>
            <a:off x="1425575" y="2310431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1111249" y="6925132"/>
            <a:ext cx="3960785" cy="2629713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>
            <a:off x="1111249" y="6506032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pic>
        <p:nvPicPr>
          <p:cNvPr id="3074" name="Picture 2" descr="C:\Users\user\Downloads\image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755" y="2268855"/>
            <a:ext cx="6642302" cy="3874777"/>
          </a:xfrm>
          <a:prstGeom prst="rect">
            <a:avLst/>
          </a:prstGeom>
          <a:noFill/>
        </p:spPr>
      </p:pic>
      <p:sp>
        <p:nvSpPr>
          <p:cNvPr id="9" name="도형 45"/>
          <p:cNvSpPr>
            <a:spLocks/>
          </p:cNvSpPr>
          <p:nvPr/>
        </p:nvSpPr>
        <p:spPr>
          <a:xfrm>
            <a:off x="4714843" y="3143236"/>
            <a:ext cx="2714645" cy="58103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/>
          <p:cNvSpPr>
            <a:spLocks/>
          </p:cNvSpPr>
          <p:nvPr/>
        </p:nvSpPr>
        <p:spPr>
          <a:xfrm>
            <a:off x="4714843" y="2667621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5" name="Picture 3" descr="C:\Users\user\Downloads\image (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755" y="6143632"/>
            <a:ext cx="6642302" cy="3548872"/>
          </a:xfrm>
          <a:prstGeom prst="rect">
            <a:avLst/>
          </a:prstGeom>
          <a:noFill/>
        </p:spPr>
      </p:pic>
      <p:sp>
        <p:nvSpPr>
          <p:cNvPr id="24" name="도형 45"/>
          <p:cNvSpPr>
            <a:spLocks/>
          </p:cNvSpPr>
          <p:nvPr/>
        </p:nvSpPr>
        <p:spPr>
          <a:xfrm>
            <a:off x="1214755" y="7858144"/>
            <a:ext cx="4571659" cy="183436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>
            <a:off x="1214755" y="7439044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67"/>
          <p:cNvSpPr>
            <a:spLocks/>
          </p:cNvSpPr>
          <p:nvPr/>
        </p:nvSpPr>
        <p:spPr>
          <a:xfrm>
            <a:off x="8786810" y="2268855"/>
            <a:ext cx="7929618" cy="7423649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로그인 화면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기존 회원이 아이디와 비밀번호를 입력해 시스템에 로그인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아이디 및 비밀번호 입력 필드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입력값을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바탕으로 등록된 회원 데이터와 검증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 메시지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로그인 성공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환영합니다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[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 이름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]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님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!"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로그인 실패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아이디 또는 비밀번호를 확인하세요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개발적인 측면</a:t>
            </a:r>
          </a:p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개요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입력값을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기존 회원 데이터와 비교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아이디와 비밀번호가 모두 일치하는 경우 로그인 성공 처리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12" name="도형 48"/>
          <p:cNvSpPr>
            <a:spLocks/>
          </p:cNvSpPr>
          <p:nvPr/>
        </p:nvSpPr>
        <p:spPr>
          <a:xfrm>
            <a:off x="8715372" y="2152773"/>
            <a:ext cx="7680325" cy="6895366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숙소 예약 화면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(Reservation Menu)]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숙소를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추천받거나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직접 검색하여 예약할 수 있는 기능 제공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메뉴 옵션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[1]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숙소 추천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랜덤으로 추천된 숙소 리스트 제공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[2]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숙소 검색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원하는 조건으로 숙소 검색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[3]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초기화면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메인 메뉴로 돌아가기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ANSI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코드를 활용한 배경색과 텍스트 색상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흰색 배경과 검은색 텍스트로 메뉴의 주요 섹션 강조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 algn="ctr" hangingPunct="1"/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098" name="Picture 2" descr="C:\Users\user\Downloads\image (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0541" y="5786442"/>
            <a:ext cx="6561429" cy="3261697"/>
          </a:xfrm>
          <a:prstGeom prst="rect">
            <a:avLst/>
          </a:prstGeom>
          <a:noFill/>
        </p:spPr>
      </p:pic>
      <p:pic>
        <p:nvPicPr>
          <p:cNvPr id="4100" name="Picture 4" descr="C:\Users\user\Downloads\image (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541" y="2152773"/>
            <a:ext cx="6457099" cy="3261697"/>
          </a:xfrm>
          <a:prstGeom prst="rect">
            <a:avLst/>
          </a:prstGeom>
          <a:noFill/>
        </p:spPr>
      </p:pic>
      <p:sp>
        <p:nvSpPr>
          <p:cNvPr id="9" name="도형 45"/>
          <p:cNvSpPr>
            <a:spLocks/>
          </p:cNvSpPr>
          <p:nvPr/>
        </p:nvSpPr>
        <p:spPr>
          <a:xfrm>
            <a:off x="4500530" y="2928922"/>
            <a:ext cx="3000396" cy="640386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/>
          <p:cNvSpPr>
            <a:spLocks/>
          </p:cNvSpPr>
          <p:nvPr/>
        </p:nvSpPr>
        <p:spPr>
          <a:xfrm>
            <a:off x="4500530" y="2453307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>
            <a:off x="1465528" y="6081722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1465528" y="6500822"/>
            <a:ext cx="3035002" cy="63897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7" name="꺾인 연결선 26"/>
          <p:cNvCxnSpPr>
            <a:stCxn id="9" idx="1"/>
            <a:endCxn id="14" idx="3"/>
          </p:cNvCxnSpPr>
          <p:nvPr/>
        </p:nvCxnSpPr>
        <p:spPr>
          <a:xfrm rot="10800000" flipV="1">
            <a:off x="1903678" y="3249114"/>
            <a:ext cx="2596852" cy="30421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pic>
        <p:nvPicPr>
          <p:cNvPr id="18" name="그림 17" descr="image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10" y="1785914"/>
            <a:ext cx="6883400" cy="7906590"/>
          </a:xfrm>
          <a:prstGeom prst="rect">
            <a:avLst/>
          </a:prstGeom>
        </p:spPr>
      </p:pic>
      <p:sp>
        <p:nvSpPr>
          <p:cNvPr id="14" name="도형 50"/>
          <p:cNvSpPr>
            <a:spLocks/>
          </p:cNvSpPr>
          <p:nvPr/>
        </p:nvSpPr>
        <p:spPr>
          <a:xfrm>
            <a:off x="1643010" y="8634432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45"/>
          <p:cNvSpPr>
            <a:spLocks/>
          </p:cNvSpPr>
          <p:nvPr/>
        </p:nvSpPr>
        <p:spPr>
          <a:xfrm>
            <a:off x="1643010" y="2581260"/>
            <a:ext cx="6883400" cy="605317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1643010" y="9053532"/>
            <a:ext cx="6883400" cy="638972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/>
          <p:cNvSpPr>
            <a:spLocks/>
          </p:cNvSpPr>
          <p:nvPr/>
        </p:nvSpPr>
        <p:spPr>
          <a:xfrm>
            <a:off x="1643010" y="2105645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67"/>
          <p:cNvSpPr>
            <a:spLocks/>
          </p:cNvSpPr>
          <p:nvPr/>
        </p:nvSpPr>
        <p:spPr>
          <a:xfrm>
            <a:off x="8786810" y="1785914"/>
            <a:ext cx="7929618" cy="7906591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랜덤 추천 숙소 리스트 출력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사용자에게 다양한 숙소 정보를 랜덤으로 추천하고 세부 정보를 제공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오늘의 추천 숙소 리스트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랜덤으로 추출된 숙소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개의 요약 정보를 테이블 형식으로 출력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표시 항목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번호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숙소 이름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최대 인원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세부 정보 보기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2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숙소 선택 시 이름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주소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최대 인원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가격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공지사항 등 상세 정보 출력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결과 메시지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성공적으로 선택 시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"[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선택한 숙소 정보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]"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와 함께 상세 내용을 출력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잘못된 입력 시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 "⚠️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잘못된 입력입니다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개발적인 측면</a:t>
            </a:r>
          </a:p>
          <a:p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개요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텍스트 파일에서 숙소 데이터를 읽어와 객체 리스트로 변환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Collections.shuffle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()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메서드를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활용해 리스트를 랜덤화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사용자 선택에 따라 세부 정보 출력 및 예약 기능 제공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pic>
        <p:nvPicPr>
          <p:cNvPr id="5122" name="Picture 2" descr="C:\Users\user\Desktop\image (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2000227"/>
            <a:ext cx="7382504" cy="7554617"/>
          </a:xfrm>
          <a:prstGeom prst="rect">
            <a:avLst/>
          </a:prstGeom>
          <a:noFill/>
        </p:spPr>
      </p:pic>
      <p:sp>
        <p:nvSpPr>
          <p:cNvPr id="10" name="도형 46"/>
          <p:cNvSpPr>
            <a:spLocks/>
          </p:cNvSpPr>
          <p:nvPr/>
        </p:nvSpPr>
        <p:spPr>
          <a:xfrm>
            <a:off x="904240" y="2806081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45"/>
          <p:cNvSpPr>
            <a:spLocks/>
          </p:cNvSpPr>
          <p:nvPr/>
        </p:nvSpPr>
        <p:spPr>
          <a:xfrm>
            <a:off x="904240" y="3281696"/>
            <a:ext cx="7382504" cy="40859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>
            <a:off x="904240" y="7367606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45"/>
          <p:cNvSpPr>
            <a:spLocks/>
          </p:cNvSpPr>
          <p:nvPr/>
        </p:nvSpPr>
        <p:spPr>
          <a:xfrm>
            <a:off x="904240" y="7786706"/>
            <a:ext cx="1524588" cy="176813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67"/>
          <p:cNvSpPr>
            <a:spLocks/>
          </p:cNvSpPr>
          <p:nvPr/>
        </p:nvSpPr>
        <p:spPr>
          <a:xfrm>
            <a:off x="8786810" y="2000228"/>
            <a:ext cx="7929618" cy="7554616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숙소 세부 정보 확인 및 숙소 예약 기능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화면 설명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주요 목적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랜덤으로 추천된 숙소에 대한 정보 확인 과 선택한 숙소에 대해 예약을 진행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구성 요소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 세부 정보 확인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선택한 숙소의 정보 재확인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 완료 또는 취소 옵션 제공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 메시지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 진행 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"✔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예약이 완료되었습니다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!"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출력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돌아가기 선택 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"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이전 화면으로 돌아갑니다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."</a:t>
            </a:r>
          </a:p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개발적인 측면</a:t>
            </a:r>
          </a:p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개요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입력한 숙소 번호를 기반으로 해당 숙소 객체를 검색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 관련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입력값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처리 및 데이터 저장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현재 콘솔 출력으로 예약 완료 표시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0F4E-3C4C-996E-40C5-AB4C7DFB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034B19-94B4-D518-5B74-6E689EBAD11D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98EDFB-F8EF-2AD2-CF0B-AB8FFAB74483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73F7E7-D3AF-0523-ACC2-817BFED493B3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0DC7053-2810-1CD7-B6EA-66A1A8116C06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04A053E-3011-96AC-0284-82EFE951BE70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90B2F9A-5226-9FA3-3C8C-288821F2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1" y="1991669"/>
            <a:ext cx="6523387" cy="7685600"/>
          </a:xfrm>
          <a:prstGeom prst="rect">
            <a:avLst/>
          </a:prstGeom>
        </p:spPr>
      </p:pic>
      <p:pic>
        <p:nvPicPr>
          <p:cNvPr id="7" name="그림 6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B863AAF-AF24-19A5-7D31-23187B3C5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16" y="1944395"/>
            <a:ext cx="6994531" cy="3067478"/>
          </a:xfrm>
          <a:prstGeom prst="rect">
            <a:avLst/>
          </a:prstGeom>
        </p:spPr>
      </p:pic>
      <p:sp>
        <p:nvSpPr>
          <p:cNvPr id="11" name="도형 48">
            <a:extLst>
              <a:ext uri="{FF2B5EF4-FFF2-40B4-BE49-F238E27FC236}">
                <a16:creationId xmlns:a16="http://schemas.microsoft.com/office/drawing/2014/main" id="{04E89B8A-83AD-CD04-0127-5FCBA7161B41}"/>
              </a:ext>
            </a:extLst>
          </p:cNvPr>
          <p:cNvSpPr>
            <a:spLocks/>
          </p:cNvSpPr>
          <p:nvPr/>
        </p:nvSpPr>
        <p:spPr>
          <a:xfrm>
            <a:off x="9288016" y="5011872"/>
            <a:ext cx="6994531" cy="4665397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hangingPunct="1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숙소 예약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]</a:t>
            </a:r>
          </a:p>
          <a:p>
            <a:pPr marL="0" indent="0" hangingPunct="1"/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선택한 숙소의 예약 현황을 달력 형식으로 출력</a:t>
            </a:r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□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 가능 ■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 예약 완료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 불가능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))</a:t>
            </a:r>
          </a:p>
          <a:p>
            <a:pPr marL="0" indent="0" hangingPunct="1"/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다음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 현황을 확인하고 싶다면</a:t>
            </a:r>
            <a:r>
              <a:rPr 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</a:t>
            </a:r>
            <a:r>
              <a:rPr 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+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”</a:t>
            </a:r>
            <a:r>
              <a:rPr 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입력 </a:t>
            </a:r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지난 달 예약 현황을 확인하고 싶다면</a:t>
            </a:r>
            <a:r>
              <a:rPr lang="ko-KR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“–</a:t>
            </a:r>
            <a:r>
              <a:rPr lang="ko-KR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</a:t>
            </a:r>
            <a:r>
              <a:rPr lang="ko-KR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</a:t>
            </a:r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날짜를 선택하고 싶다면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“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숫자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입력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로직 개요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입력한 숙소 번호를 기반으로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해당 예약 데이터에서 숙소 객체를 검색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해당 숙소에 대한 예약 현황을 보기 쉽게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달력 형식에 □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■의 아이콘을 추가하여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1D27E3-A72C-5E76-469C-A9DA58B79318}"/>
              </a:ext>
            </a:extLst>
          </p:cNvPr>
          <p:cNvSpPr/>
          <p:nvPr/>
        </p:nvSpPr>
        <p:spPr>
          <a:xfrm>
            <a:off x="222361" y="5186032"/>
            <a:ext cx="543337" cy="4827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10D38-22AE-ABB4-DB36-F7403E61477E}"/>
              </a:ext>
            </a:extLst>
          </p:cNvPr>
          <p:cNvSpPr txBox="1"/>
          <p:nvPr/>
        </p:nvSpPr>
        <p:spPr>
          <a:xfrm>
            <a:off x="572677" y="5485693"/>
            <a:ext cx="2164982" cy="65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CFBE1-EA76-A3D5-955C-C37AC56237CE}"/>
              </a:ext>
            </a:extLst>
          </p:cNvPr>
          <p:cNvSpPr/>
          <p:nvPr/>
        </p:nvSpPr>
        <p:spPr>
          <a:xfrm>
            <a:off x="397562" y="9030962"/>
            <a:ext cx="506677" cy="4382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0B2E0-5E32-AB76-AC18-4F5568419D1B}"/>
              </a:ext>
            </a:extLst>
          </p:cNvPr>
          <p:cNvSpPr txBox="1"/>
          <p:nvPr/>
        </p:nvSpPr>
        <p:spPr>
          <a:xfrm>
            <a:off x="570820" y="9169563"/>
            <a:ext cx="2164982" cy="65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2EC4AD-CF9D-B56C-640D-13EBD793AEA9}"/>
              </a:ext>
            </a:extLst>
          </p:cNvPr>
          <p:cNvSpPr/>
          <p:nvPr/>
        </p:nvSpPr>
        <p:spPr>
          <a:xfrm>
            <a:off x="8816846" y="4354499"/>
            <a:ext cx="535032" cy="4551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AE515-231D-FD19-9F10-CC158017C057}"/>
              </a:ext>
            </a:extLst>
          </p:cNvPr>
          <p:cNvSpPr txBox="1"/>
          <p:nvPr/>
        </p:nvSpPr>
        <p:spPr>
          <a:xfrm>
            <a:off x="9173536" y="4556770"/>
            <a:ext cx="1927714" cy="455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768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D73D-895E-0550-9527-30505347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155B17-668E-2378-4C05-218FF98C5ADE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4D8F89-9799-E5E7-00FF-E419798E39E7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2A6B5D-95E8-E403-40C9-15E834920812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DD5EFE10-6C84-6C00-F02A-9AD9896129EA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86B9ECD-A8FE-DD1B-0C98-4586F027E5CE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23" name="도형 67">
            <a:extLst>
              <a:ext uri="{FF2B5EF4-FFF2-40B4-BE49-F238E27FC236}">
                <a16:creationId xmlns:a16="http://schemas.microsoft.com/office/drawing/2014/main" id="{51082159-EA05-A983-80BB-0C9FB501D34E}"/>
              </a:ext>
            </a:extLst>
          </p:cNvPr>
          <p:cNvSpPr>
            <a:spLocks/>
          </p:cNvSpPr>
          <p:nvPr/>
        </p:nvSpPr>
        <p:spPr>
          <a:xfrm>
            <a:off x="9274740" y="3349281"/>
            <a:ext cx="7629998" cy="4627653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숙소 예약 세부 정보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숙박할 인원 수를 입력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숙소의 최대 인원수와 비교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예약을 확정하기 전 예약 정보를 한번에 모두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로직개요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입력한 날짜를 기준으로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숙박 기간을 산출해 해당 숙소 관리자가 지정한 숙소의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박 요금을 기준으로 총 금액을 산출하여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사용자에게 보여줌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B8AC6DE-2CC2-85C5-5277-E5E281C8F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0"/>
          <a:stretch/>
        </p:blipFill>
        <p:spPr>
          <a:xfrm>
            <a:off x="965653" y="3349520"/>
            <a:ext cx="7837917" cy="4627408"/>
          </a:xfrm>
          <a:prstGeom prst="rect">
            <a:avLst/>
          </a:prstGeom>
        </p:spPr>
      </p:pic>
      <p:sp>
        <p:nvSpPr>
          <p:cNvPr id="9" name="도형 45">
            <a:extLst>
              <a:ext uri="{FF2B5EF4-FFF2-40B4-BE49-F238E27FC236}">
                <a16:creationId xmlns:a16="http://schemas.microsoft.com/office/drawing/2014/main" id="{F3015477-8DD4-74C2-4332-CB621076416C}"/>
              </a:ext>
            </a:extLst>
          </p:cNvPr>
          <p:cNvSpPr>
            <a:spLocks/>
          </p:cNvSpPr>
          <p:nvPr/>
        </p:nvSpPr>
        <p:spPr>
          <a:xfrm>
            <a:off x="904240" y="4207525"/>
            <a:ext cx="6439560" cy="3853431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45">
            <a:extLst>
              <a:ext uri="{FF2B5EF4-FFF2-40B4-BE49-F238E27FC236}">
                <a16:creationId xmlns:a16="http://schemas.microsoft.com/office/drawing/2014/main" id="{61E1AA1D-0576-14D7-9193-37B5D8A9EA95}"/>
              </a:ext>
            </a:extLst>
          </p:cNvPr>
          <p:cNvSpPr>
            <a:spLocks/>
          </p:cNvSpPr>
          <p:nvPr/>
        </p:nvSpPr>
        <p:spPr>
          <a:xfrm>
            <a:off x="1056640" y="3434095"/>
            <a:ext cx="6575192" cy="6292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>
            <a:extLst>
              <a:ext uri="{FF2B5EF4-FFF2-40B4-BE49-F238E27FC236}">
                <a16:creationId xmlns:a16="http://schemas.microsoft.com/office/drawing/2014/main" id="{1C89B593-2FE8-7D25-8B22-D0070F57EB3D}"/>
              </a:ext>
            </a:extLst>
          </p:cNvPr>
          <p:cNvSpPr>
            <a:spLocks/>
          </p:cNvSpPr>
          <p:nvPr/>
        </p:nvSpPr>
        <p:spPr>
          <a:xfrm>
            <a:off x="773657" y="3175866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46">
            <a:extLst>
              <a:ext uri="{FF2B5EF4-FFF2-40B4-BE49-F238E27FC236}">
                <a16:creationId xmlns:a16="http://schemas.microsoft.com/office/drawing/2014/main" id="{EAE44DFD-A9AC-8321-92B3-2C745A116D58}"/>
              </a:ext>
            </a:extLst>
          </p:cNvPr>
          <p:cNvSpPr>
            <a:spLocks/>
          </p:cNvSpPr>
          <p:nvPr/>
        </p:nvSpPr>
        <p:spPr>
          <a:xfrm>
            <a:off x="581660" y="4147408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6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FA974-4A03-2A16-1BE2-5674EDB1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7AC672-08D5-7F00-8645-09248B0E6418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514375-6B1C-5DD8-33CF-B595EDBF3263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2CFBED-3AC6-672A-558B-ED1A0DA19699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299305D8-BBBF-F676-995E-388BB16DCED7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2BCF92-364D-2970-4AA5-714C3C6AB5B7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23" name="도형 67">
            <a:extLst>
              <a:ext uri="{FF2B5EF4-FFF2-40B4-BE49-F238E27FC236}">
                <a16:creationId xmlns:a16="http://schemas.microsoft.com/office/drawing/2014/main" id="{DE0ACE03-5C9C-90BB-70F6-24EF739A92CC}"/>
              </a:ext>
            </a:extLst>
          </p:cNvPr>
          <p:cNvSpPr>
            <a:spLocks/>
          </p:cNvSpPr>
          <p:nvPr/>
        </p:nvSpPr>
        <p:spPr>
          <a:xfrm>
            <a:off x="9962160" y="2000228"/>
            <a:ext cx="7396670" cy="726245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결제 기능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숙소 비용을 결제할 수단을 선택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	“1”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카드 결제 선택 시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카드정보 입력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사용자가 카드정보를 양식에 맞게 입력했다면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숙박 예약 성공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!</a:t>
            </a: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 완료 표시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숙박 기간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금액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에약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ID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을 다시한번 보여주고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예약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데이터에 저장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 descr="텍스트, 폰트, 라인, 직사각형이(가) 표시된 사진&#10;&#10;자동 생성된 설명">
            <a:extLst>
              <a:ext uri="{FF2B5EF4-FFF2-40B4-BE49-F238E27FC236}">
                <a16:creationId xmlns:a16="http://schemas.microsoft.com/office/drawing/2014/main" id="{0E303B50-DA47-C48C-10C2-68034FFE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0" y="2009127"/>
            <a:ext cx="8818232" cy="3192934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AEBA38-7DA0-53AF-93B8-CF5CB00B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5655103"/>
            <a:ext cx="8769646" cy="3607580"/>
          </a:xfrm>
          <a:prstGeom prst="rect">
            <a:avLst/>
          </a:prstGeom>
        </p:spPr>
      </p:pic>
      <p:sp>
        <p:nvSpPr>
          <p:cNvPr id="9" name="도형 45">
            <a:extLst>
              <a:ext uri="{FF2B5EF4-FFF2-40B4-BE49-F238E27FC236}">
                <a16:creationId xmlns:a16="http://schemas.microsoft.com/office/drawing/2014/main" id="{CA80C5ED-821A-F2F3-7D9F-E7D0A7ED833C}"/>
              </a:ext>
            </a:extLst>
          </p:cNvPr>
          <p:cNvSpPr>
            <a:spLocks/>
          </p:cNvSpPr>
          <p:nvPr/>
        </p:nvSpPr>
        <p:spPr>
          <a:xfrm>
            <a:off x="921098" y="2760980"/>
            <a:ext cx="8438926" cy="1374404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>
            <a:extLst>
              <a:ext uri="{FF2B5EF4-FFF2-40B4-BE49-F238E27FC236}">
                <a16:creationId xmlns:a16="http://schemas.microsoft.com/office/drawing/2014/main" id="{3EFAB3FC-1F98-7EEA-D432-E65CEECCB7B0}"/>
              </a:ext>
            </a:extLst>
          </p:cNvPr>
          <p:cNvSpPr>
            <a:spLocks/>
          </p:cNvSpPr>
          <p:nvPr/>
        </p:nvSpPr>
        <p:spPr>
          <a:xfrm>
            <a:off x="714411" y="2407119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50">
            <a:extLst>
              <a:ext uri="{FF2B5EF4-FFF2-40B4-BE49-F238E27FC236}">
                <a16:creationId xmlns:a16="http://schemas.microsoft.com/office/drawing/2014/main" id="{AB74DCC4-6221-9D6D-7286-44905312349A}"/>
              </a:ext>
            </a:extLst>
          </p:cNvPr>
          <p:cNvSpPr>
            <a:spLocks/>
          </p:cNvSpPr>
          <p:nvPr/>
        </p:nvSpPr>
        <p:spPr>
          <a:xfrm>
            <a:off x="714412" y="5106797"/>
            <a:ext cx="474980" cy="548306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45">
            <a:extLst>
              <a:ext uri="{FF2B5EF4-FFF2-40B4-BE49-F238E27FC236}">
                <a16:creationId xmlns:a16="http://schemas.microsoft.com/office/drawing/2014/main" id="{0CC3DB74-F653-D8B7-1110-44942315DFAD}"/>
              </a:ext>
            </a:extLst>
          </p:cNvPr>
          <p:cNvSpPr>
            <a:spLocks/>
          </p:cNvSpPr>
          <p:nvPr/>
        </p:nvSpPr>
        <p:spPr>
          <a:xfrm>
            <a:off x="660823" y="5525897"/>
            <a:ext cx="8959475" cy="190022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45">
            <a:extLst>
              <a:ext uri="{FF2B5EF4-FFF2-40B4-BE49-F238E27FC236}">
                <a16:creationId xmlns:a16="http://schemas.microsoft.com/office/drawing/2014/main" id="{EC04ED7A-5056-EBE8-7781-C106BBBD3DF6}"/>
              </a:ext>
            </a:extLst>
          </p:cNvPr>
          <p:cNvSpPr>
            <a:spLocks/>
          </p:cNvSpPr>
          <p:nvPr/>
        </p:nvSpPr>
        <p:spPr>
          <a:xfrm>
            <a:off x="714412" y="7506600"/>
            <a:ext cx="8959475" cy="1900228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50">
            <a:extLst>
              <a:ext uri="{FF2B5EF4-FFF2-40B4-BE49-F238E27FC236}">
                <a16:creationId xmlns:a16="http://schemas.microsoft.com/office/drawing/2014/main" id="{44FF485D-5150-01A7-DEFB-503C04AE8974}"/>
              </a:ext>
            </a:extLst>
          </p:cNvPr>
          <p:cNvSpPr>
            <a:spLocks/>
          </p:cNvSpPr>
          <p:nvPr/>
        </p:nvSpPr>
        <p:spPr>
          <a:xfrm>
            <a:off x="423333" y="7553220"/>
            <a:ext cx="474980" cy="548306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2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9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030" y="300990"/>
            <a:ext cx="17358360" cy="9581515"/>
            <a:chOff x="494030" y="30099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94030" y="30099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 noGrp="1" noRot="1" noMove="1" noResize="1" noEditPoints="1" noChangeArrowheads="1" noChangeShapeType="1"/>
            </p:cNvSpPr>
            <p:nvPr/>
          </p:nvSpPr>
          <p:spPr>
            <a:xfrm>
              <a:off x="494030" y="15684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>
            <a:spLocks/>
          </p:cNvSpPr>
          <p:nvPr/>
        </p:nvSpPr>
        <p:spPr>
          <a:xfrm>
            <a:off x="904240" y="1918335"/>
            <a:ext cx="8585835" cy="4417060"/>
          </a:xfrm>
          <a:custGeom>
            <a:avLst/>
            <a:gdLst>
              <a:gd name="TX0" fmla="*/ 0 w 8585385"/>
              <a:gd name="TY0" fmla="*/ 0 h 4416351"/>
              <a:gd name="TX1" fmla="*/ 8585384 w 8585385"/>
              <a:gd name="TY1" fmla="*/ 0 h 4416351"/>
              <a:gd name="TX2" fmla="*/ 8585384 w 8585385"/>
              <a:gd name="TY2" fmla="*/ 4416350 h 4416351"/>
              <a:gd name="TX3" fmla="*/ 0 w 8585385"/>
              <a:gd name="TY3" fmla="*/ 4416350 h 4416351"/>
              <a:gd name="TX4" fmla="*/ 0 w 8585385"/>
              <a:gd name="TY4" fmla="*/ 0 h 441635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8585385" h="4416351">
                <a:moveTo>
                  <a:pt x="0" y="0"/>
                </a:moveTo>
                <a:lnTo>
                  <a:pt x="8585384" y="0"/>
                </a:lnTo>
                <a:lnTo>
                  <a:pt x="8585384" y="4416350"/>
                </a:lnTo>
                <a:lnTo>
                  <a:pt x="0" y="441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Freeform 7"/>
          <p:cNvSpPr>
            <a:spLocks/>
          </p:cNvSpPr>
          <p:nvPr/>
        </p:nvSpPr>
        <p:spPr>
          <a:xfrm>
            <a:off x="904240" y="6844030"/>
            <a:ext cx="10566400" cy="2502535"/>
          </a:xfrm>
          <a:custGeom>
            <a:avLst/>
            <a:gdLst>
              <a:gd name="TX0" fmla="*/ 0 w 10565606"/>
              <a:gd name="TY0" fmla="*/ 0 h 2501907"/>
              <a:gd name="TX1" fmla="*/ 10565605 w 10565606"/>
              <a:gd name="TY1" fmla="*/ 0 h 2501907"/>
              <a:gd name="TX2" fmla="*/ 10565605 w 10565606"/>
              <a:gd name="TY2" fmla="*/ 2501906 h 2501907"/>
              <a:gd name="TX3" fmla="*/ 0 w 10565606"/>
              <a:gd name="TY3" fmla="*/ 2501906 h 2501907"/>
              <a:gd name="TX4" fmla="*/ 0 w 10565606"/>
              <a:gd name="TY4" fmla="*/ 0 h 250190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0565606" h="2501907">
                <a:moveTo>
                  <a:pt x="0" y="0"/>
                </a:moveTo>
                <a:lnTo>
                  <a:pt x="10565605" y="0"/>
                </a:lnTo>
                <a:lnTo>
                  <a:pt x="10565605" y="2501906"/>
                </a:lnTo>
                <a:lnTo>
                  <a:pt x="0" y="250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28760" y="4813935"/>
            <a:ext cx="3111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171FF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10" name="도형 3"/>
          <p:cNvSpPr>
            <a:spLocks/>
          </p:cNvSpPr>
          <p:nvPr/>
        </p:nvSpPr>
        <p:spPr>
          <a:xfrm>
            <a:off x="5114290" y="2905125"/>
            <a:ext cx="4077335" cy="106870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7"/>
          <p:cNvSpPr>
            <a:spLocks/>
          </p:cNvSpPr>
          <p:nvPr/>
        </p:nvSpPr>
        <p:spPr>
          <a:xfrm>
            <a:off x="4744085" y="2608580"/>
            <a:ext cx="445770" cy="40132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0"/>
          <p:cNvSpPr>
            <a:spLocks/>
          </p:cNvSpPr>
          <p:nvPr/>
        </p:nvSpPr>
        <p:spPr>
          <a:xfrm>
            <a:off x="10643870" y="7181850"/>
            <a:ext cx="742315" cy="55753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1"/>
          <p:cNvSpPr>
            <a:spLocks/>
          </p:cNvSpPr>
          <p:nvPr/>
        </p:nvSpPr>
        <p:spPr>
          <a:xfrm>
            <a:off x="652145" y="6492875"/>
            <a:ext cx="502285" cy="45275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2"/>
          <p:cNvSpPr>
            <a:spLocks/>
          </p:cNvSpPr>
          <p:nvPr/>
        </p:nvSpPr>
        <p:spPr>
          <a:xfrm>
            <a:off x="9828530" y="5292090"/>
            <a:ext cx="7650480" cy="102362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숙소 검색 선택 -&gt; 검색할 지역 입력 -&gt; 숙박할 인원수 입력 -&gt;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21"/>
          <p:cNvSpPr>
            <a:spLocks/>
          </p:cNvSpPr>
          <p:nvPr/>
        </p:nvSpPr>
        <p:spPr>
          <a:xfrm>
            <a:off x="5808345" y="7950200"/>
            <a:ext cx="522605" cy="4857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138778" y="3606269"/>
            <a:ext cx="5171432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주요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업무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기능구현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각진펜"/>
                <a:sym typeface="각진펜"/>
              </a:rPr>
              <a:t>프로젝트 후기</a:t>
            </a:r>
            <a:endParaRPr/>
          </a:p>
          <a:p>
            <a:pPr algn="l">
              <a:lnSpc>
                <a:spcPts val="72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55524" y="3606269"/>
            <a:ext cx="4722758" cy="356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환경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개요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순서도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</a:t>
            </a:r>
            <a:r>
              <a:rPr lang="en-US" sz="36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구조</a:t>
            </a:r>
            <a:endParaRPr lang="en-US" sz="36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9645" y="3606269"/>
            <a:ext cx="1136015" cy="356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2899" y="3606269"/>
            <a:ext cx="1136015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</a:t>
            </a:r>
          </a:p>
          <a:p>
            <a:pPr algn="l">
              <a:lnSpc>
                <a:spcPts val="7200"/>
              </a:lnSpc>
            </a:pPr>
            <a:endParaRPr/>
          </a:p>
          <a:p>
            <a:pPr algn="l">
              <a:lnSpc>
                <a:spcPts val="72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90221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18565" y="1932940"/>
            <a:ext cx="6569075" cy="7325360"/>
          </a:xfrm>
          <a:custGeom>
            <a:avLst/>
            <a:gdLst/>
            <a:ahLst/>
            <a:cxnLst/>
            <a:rect l="l" t="t" r="r" b="b"/>
            <a:pathLst>
              <a:path w="6569090" h="7325607">
                <a:moveTo>
                  <a:pt x="0" y="0"/>
                </a:moveTo>
                <a:lnTo>
                  <a:pt x="6569090" y="0"/>
                </a:lnTo>
                <a:lnTo>
                  <a:pt x="6569090" y="7325607"/>
                </a:lnTo>
                <a:lnTo>
                  <a:pt x="0" y="732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>
            <a:spLocks/>
          </p:cNvSpPr>
          <p:nvPr/>
        </p:nvSpPr>
        <p:spPr>
          <a:xfrm>
            <a:off x="9357995" y="1932940"/>
            <a:ext cx="6175375" cy="7325995"/>
          </a:xfrm>
          <a:custGeom>
            <a:avLst/>
            <a:gdLst>
              <a:gd name="TX0" fmla="*/ 0 w 6174612"/>
              <a:gd name="TY0" fmla="*/ 0 h 7325608"/>
              <a:gd name="TX1" fmla="*/ 6174611 w 6174612"/>
              <a:gd name="TY1" fmla="*/ 0 h 7325608"/>
              <a:gd name="TX2" fmla="*/ 6174611 w 6174612"/>
              <a:gd name="TY2" fmla="*/ 7325607 h 7325608"/>
              <a:gd name="TX3" fmla="*/ 0 w 6174612"/>
              <a:gd name="TY3" fmla="*/ 7325607 h 7325608"/>
              <a:gd name="TX4" fmla="*/ 0 w 6174612"/>
              <a:gd name="TY4" fmla="*/ 0 h 73256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174612" h="7325608">
                <a:moveTo>
                  <a:pt x="0" y="0"/>
                </a:moveTo>
                <a:lnTo>
                  <a:pt x="6174611" y="0"/>
                </a:lnTo>
                <a:lnTo>
                  <a:pt x="6174611" y="7325607"/>
                </a:lnTo>
                <a:lnTo>
                  <a:pt x="0" y="7325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9" name="도형 45"/>
          <p:cNvSpPr>
            <a:spLocks/>
          </p:cNvSpPr>
          <p:nvPr/>
        </p:nvSpPr>
        <p:spPr>
          <a:xfrm>
            <a:off x="1111250" y="1852295"/>
            <a:ext cx="6820535" cy="25958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46"/>
          <p:cNvSpPr>
            <a:spLocks/>
          </p:cNvSpPr>
          <p:nvPr/>
        </p:nvSpPr>
        <p:spPr>
          <a:xfrm>
            <a:off x="741045" y="1778000"/>
            <a:ext cx="474980" cy="47561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47"/>
          <p:cNvSpPr>
            <a:spLocks/>
          </p:cNvSpPr>
          <p:nvPr/>
        </p:nvSpPr>
        <p:spPr>
          <a:xfrm>
            <a:off x="1927225" y="5099685"/>
            <a:ext cx="341630" cy="3562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48"/>
          <p:cNvSpPr>
            <a:spLocks/>
          </p:cNvSpPr>
          <p:nvPr/>
        </p:nvSpPr>
        <p:spPr>
          <a:xfrm>
            <a:off x="1214755" y="8776335"/>
            <a:ext cx="7680325" cy="97917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체크인 날짜 선택 -&gt; 다음달 원할 시 + 입력 -&gt; 다음달 중에서 날짜 선택 가능 -&gt;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49"/>
          <p:cNvSpPr>
            <a:spLocks/>
          </p:cNvSpPr>
          <p:nvPr/>
        </p:nvSpPr>
        <p:spPr>
          <a:xfrm>
            <a:off x="10066020" y="4818380"/>
            <a:ext cx="474980" cy="4597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>
            <a:off x="8783320" y="1849755"/>
            <a:ext cx="438150" cy="41910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51"/>
          <p:cNvSpPr>
            <a:spLocks/>
          </p:cNvSpPr>
          <p:nvPr/>
        </p:nvSpPr>
        <p:spPr>
          <a:xfrm>
            <a:off x="9620885" y="5396865"/>
            <a:ext cx="3662680" cy="4597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52"/>
          <p:cNvSpPr>
            <a:spLocks/>
          </p:cNvSpPr>
          <p:nvPr/>
        </p:nvSpPr>
        <p:spPr>
          <a:xfrm>
            <a:off x="9973945" y="8961120"/>
            <a:ext cx="474980" cy="4597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53"/>
          <p:cNvSpPr>
            <a:spLocks/>
          </p:cNvSpPr>
          <p:nvPr/>
        </p:nvSpPr>
        <p:spPr>
          <a:xfrm>
            <a:off x="9351010" y="798195"/>
            <a:ext cx="7680325" cy="97917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숫자로 체크인 날짜 입력 -&gt; 같은 방법으로 체크아웃 날짜 선택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65"/>
          <p:cNvSpPr>
            <a:spLocks/>
          </p:cNvSpPr>
          <p:nvPr/>
        </p:nvSpPr>
        <p:spPr>
          <a:xfrm>
            <a:off x="15515590" y="5099685"/>
            <a:ext cx="2111375" cy="77152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체크인 날짜 : 01/28/2025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62"/>
          <p:cNvCxnSpPr/>
          <p:nvPr/>
        </p:nvCxnSpPr>
        <p:spPr>
          <a:xfrm>
            <a:off x="10541000" y="5010785"/>
            <a:ext cx="4744085" cy="237490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도형 67"/>
          <p:cNvSpPr>
            <a:spLocks/>
          </p:cNvSpPr>
          <p:nvPr/>
        </p:nvSpPr>
        <p:spPr>
          <a:xfrm>
            <a:off x="15284450" y="8783320"/>
            <a:ext cx="2354580" cy="77152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체크아웃 날짜 : 01/30/2025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1" name="도형 68"/>
          <p:cNvCxnSpPr/>
          <p:nvPr/>
        </p:nvCxnSpPr>
        <p:spPr>
          <a:xfrm flipV="1">
            <a:off x="10403840" y="8968740"/>
            <a:ext cx="4806950" cy="156210"/>
          </a:xfrm>
          <a:prstGeom prst="bentConnector3">
            <a:avLst>
              <a:gd name="adj1" fmla="val 49986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185" y="360680"/>
            <a:ext cx="17358360" cy="9581515"/>
            <a:chOff x="464185" y="360680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6418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6418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>
            <a:spLocks/>
          </p:cNvSpPr>
          <p:nvPr/>
        </p:nvSpPr>
        <p:spPr>
          <a:xfrm>
            <a:off x="1028700" y="1769745"/>
            <a:ext cx="11290935" cy="2040890"/>
          </a:xfrm>
          <a:custGeom>
            <a:avLst/>
            <a:gdLst>
              <a:gd name="TX0" fmla="*/ 0 w 10734075"/>
              <a:gd name="TY0" fmla="*/ 0 h 2013545"/>
              <a:gd name="TX1" fmla="*/ 10734074 w 10734075"/>
              <a:gd name="TY1" fmla="*/ 0 h 2013545"/>
              <a:gd name="TX2" fmla="*/ 10734074 w 10734075"/>
              <a:gd name="TY2" fmla="*/ 2013544 h 2013545"/>
              <a:gd name="TX3" fmla="*/ 0 w 10734075"/>
              <a:gd name="TY3" fmla="*/ 2013544 h 2013545"/>
              <a:gd name="TX4" fmla="*/ 0 w 10734075"/>
              <a:gd name="TY4" fmla="*/ 0 h 201354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0734075" h="2013545">
                <a:moveTo>
                  <a:pt x="0" y="0"/>
                </a:moveTo>
                <a:lnTo>
                  <a:pt x="10734074" y="0"/>
                </a:lnTo>
                <a:lnTo>
                  <a:pt x="10734074" y="2013544"/>
                </a:lnTo>
                <a:lnTo>
                  <a:pt x="0" y="2013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Freeform 7"/>
          <p:cNvSpPr>
            <a:spLocks/>
          </p:cNvSpPr>
          <p:nvPr/>
        </p:nvSpPr>
        <p:spPr>
          <a:xfrm>
            <a:off x="1028700" y="3492500"/>
            <a:ext cx="8608060" cy="6247765"/>
          </a:xfrm>
          <a:custGeom>
            <a:avLst/>
            <a:gdLst>
              <a:gd name="TX0" fmla="*/ 0 w 8522327"/>
              <a:gd name="TY0" fmla="*/ 0 h 6031380"/>
              <a:gd name="TX1" fmla="*/ 8522326 w 8522327"/>
              <a:gd name="TY1" fmla="*/ 0 h 6031380"/>
              <a:gd name="TX2" fmla="*/ 8522326 w 8522327"/>
              <a:gd name="TY2" fmla="*/ 6031379 h 6031380"/>
              <a:gd name="TX3" fmla="*/ 0 w 8522327"/>
              <a:gd name="TY3" fmla="*/ 6031379 h 6031380"/>
              <a:gd name="TX4" fmla="*/ 0 w 8522327"/>
              <a:gd name="TY4" fmla="*/ 0 h 603138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8522327" h="6031380">
                <a:moveTo>
                  <a:pt x="0" y="0"/>
                </a:moveTo>
                <a:lnTo>
                  <a:pt x="8522326" y="0"/>
                </a:lnTo>
                <a:lnTo>
                  <a:pt x="8522326" y="6031379"/>
                </a:lnTo>
                <a:lnTo>
                  <a:pt x="0" y="6031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기능구현</a:t>
            </a:r>
          </a:p>
        </p:txBody>
      </p:sp>
      <p:sp>
        <p:nvSpPr>
          <p:cNvPr id="9" name="도형 22"/>
          <p:cNvSpPr>
            <a:spLocks/>
          </p:cNvSpPr>
          <p:nvPr/>
        </p:nvSpPr>
        <p:spPr>
          <a:xfrm>
            <a:off x="874395" y="1763395"/>
            <a:ext cx="11608435" cy="176530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23"/>
          <p:cNvSpPr>
            <a:spLocks/>
          </p:cNvSpPr>
          <p:nvPr/>
        </p:nvSpPr>
        <p:spPr>
          <a:xfrm>
            <a:off x="593090" y="1674495"/>
            <a:ext cx="430530" cy="43116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26"/>
          <p:cNvSpPr>
            <a:spLocks/>
          </p:cNvSpPr>
          <p:nvPr/>
        </p:nvSpPr>
        <p:spPr>
          <a:xfrm>
            <a:off x="9828530" y="5292090"/>
            <a:ext cx="7665085" cy="133540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예약 가능 추천 숙소 리스트 출력 -&gt; 자세히 보고싶은 숙소 번호 입력 -&gt; 숙소 정보 출력 -&gt; 예약하기 -&gt; 최종 예약 정보 출력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27"/>
          <p:cNvSpPr>
            <a:spLocks/>
          </p:cNvSpPr>
          <p:nvPr/>
        </p:nvSpPr>
        <p:spPr>
          <a:xfrm>
            <a:off x="7560310" y="3528060"/>
            <a:ext cx="356870" cy="29718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28"/>
          <p:cNvSpPr>
            <a:spLocks/>
          </p:cNvSpPr>
          <p:nvPr/>
        </p:nvSpPr>
        <p:spPr>
          <a:xfrm>
            <a:off x="635000" y="3461385"/>
            <a:ext cx="447675" cy="46164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29"/>
          <p:cNvSpPr>
            <a:spLocks/>
          </p:cNvSpPr>
          <p:nvPr/>
        </p:nvSpPr>
        <p:spPr>
          <a:xfrm>
            <a:off x="993140" y="4728845"/>
            <a:ext cx="8258175" cy="244665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0"/>
          <p:cNvSpPr>
            <a:spLocks/>
          </p:cNvSpPr>
          <p:nvPr/>
        </p:nvSpPr>
        <p:spPr>
          <a:xfrm>
            <a:off x="1020445" y="7323455"/>
            <a:ext cx="2879090" cy="69723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1"/>
          <p:cNvSpPr>
            <a:spLocks/>
          </p:cNvSpPr>
          <p:nvPr/>
        </p:nvSpPr>
        <p:spPr>
          <a:xfrm>
            <a:off x="3169920" y="8220075"/>
            <a:ext cx="328930" cy="33464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2"/>
          <p:cNvSpPr>
            <a:spLocks/>
          </p:cNvSpPr>
          <p:nvPr/>
        </p:nvSpPr>
        <p:spPr>
          <a:xfrm>
            <a:off x="1017270" y="8648700"/>
            <a:ext cx="2541270" cy="11214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185" y="419735"/>
            <a:ext cx="17358360" cy="9581515"/>
            <a:chOff x="464185" y="419735"/>
            <a:chExt cx="17358360" cy="9581515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464185" y="419735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4" name="TextBox 4"/>
            <p:cNvSpPr txBox="1">
              <a:spLocks/>
            </p:cNvSpPr>
            <p:nvPr/>
          </p:nvSpPr>
          <p:spPr>
            <a:xfrm>
              <a:off x="464185" y="275590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>
            <a:spLocks/>
          </p:cNvSpPr>
          <p:nvPr/>
        </p:nvSpPr>
        <p:spPr>
          <a:xfrm>
            <a:off x="1073150" y="1808480"/>
            <a:ext cx="6547485" cy="7887970"/>
          </a:xfrm>
          <a:custGeom>
            <a:avLst/>
            <a:gdLst>
              <a:gd name="TX0" fmla="*/ 0 w 6111823"/>
              <a:gd name="TY0" fmla="*/ 0 h 7570849"/>
              <a:gd name="TX1" fmla="*/ 6111822 w 6111823"/>
              <a:gd name="TY1" fmla="*/ 0 h 7570849"/>
              <a:gd name="TX2" fmla="*/ 6111822 w 6111823"/>
              <a:gd name="TY2" fmla="*/ 7570848 h 7570849"/>
              <a:gd name="TX3" fmla="*/ 0 w 6111823"/>
              <a:gd name="TY3" fmla="*/ 7570848 h 7570849"/>
              <a:gd name="TX4" fmla="*/ 0 w 6111823"/>
              <a:gd name="TY4" fmla="*/ 0 h 75708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111823" h="7570849">
                <a:moveTo>
                  <a:pt x="0" y="0"/>
                </a:moveTo>
                <a:lnTo>
                  <a:pt x="6111822" y="0"/>
                </a:lnTo>
                <a:lnTo>
                  <a:pt x="6111822" y="7570848"/>
                </a:lnTo>
                <a:lnTo>
                  <a:pt x="0" y="7570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28760" y="4813935"/>
            <a:ext cx="3111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171FF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</p:txBody>
      </p:sp>
      <p:sp>
        <p:nvSpPr>
          <p:cNvPr id="9" name="도형 33"/>
          <p:cNvSpPr>
            <a:spLocks/>
          </p:cNvSpPr>
          <p:nvPr/>
        </p:nvSpPr>
        <p:spPr>
          <a:xfrm>
            <a:off x="3942715" y="2371725"/>
            <a:ext cx="2862580" cy="90487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34"/>
          <p:cNvSpPr>
            <a:spLocks/>
          </p:cNvSpPr>
          <p:nvPr/>
        </p:nvSpPr>
        <p:spPr>
          <a:xfrm>
            <a:off x="593090" y="1674495"/>
            <a:ext cx="430530" cy="43116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35"/>
          <p:cNvSpPr>
            <a:spLocks/>
          </p:cNvSpPr>
          <p:nvPr/>
        </p:nvSpPr>
        <p:spPr>
          <a:xfrm>
            <a:off x="1141095" y="4422775"/>
            <a:ext cx="6330950" cy="18040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6"/>
          <p:cNvSpPr>
            <a:spLocks/>
          </p:cNvSpPr>
          <p:nvPr/>
        </p:nvSpPr>
        <p:spPr>
          <a:xfrm>
            <a:off x="593090" y="4358640"/>
            <a:ext cx="400685" cy="430530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37"/>
          <p:cNvSpPr>
            <a:spLocks/>
          </p:cNvSpPr>
          <p:nvPr/>
        </p:nvSpPr>
        <p:spPr>
          <a:xfrm>
            <a:off x="8405495" y="7842250"/>
            <a:ext cx="8806815" cy="143891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포인트 결제 선택 -&gt; 포인트 부족 시 안내 메세지 출력 -&gt; 포인트 충전 선택 -&gt; 포인트 충전 금액 입력 -&gt; 충전 후 잔여 포인트 출력 -&gt; 결제 완료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38"/>
          <p:cNvSpPr>
            <a:spLocks/>
          </p:cNvSpPr>
          <p:nvPr/>
        </p:nvSpPr>
        <p:spPr>
          <a:xfrm>
            <a:off x="978535" y="3854450"/>
            <a:ext cx="341630" cy="3117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39"/>
          <p:cNvSpPr>
            <a:spLocks/>
          </p:cNvSpPr>
          <p:nvPr/>
        </p:nvSpPr>
        <p:spPr>
          <a:xfrm>
            <a:off x="960755" y="6455410"/>
            <a:ext cx="341630" cy="3117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40"/>
          <p:cNvSpPr>
            <a:spLocks/>
          </p:cNvSpPr>
          <p:nvPr/>
        </p:nvSpPr>
        <p:spPr>
          <a:xfrm>
            <a:off x="8387715" y="5766435"/>
            <a:ext cx="8806815" cy="146177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포인트 결제 선택 -&gt; 포인트 충족 시 바로 결제 완료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42"/>
          <p:cNvSpPr>
            <a:spLocks/>
          </p:cNvSpPr>
          <p:nvPr/>
        </p:nvSpPr>
        <p:spPr>
          <a:xfrm>
            <a:off x="4810125" y="6899910"/>
            <a:ext cx="779145" cy="3117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43"/>
          <p:cNvSpPr>
            <a:spLocks/>
          </p:cNvSpPr>
          <p:nvPr/>
        </p:nvSpPr>
        <p:spPr>
          <a:xfrm>
            <a:off x="6633845" y="7389495"/>
            <a:ext cx="882650" cy="31178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44"/>
          <p:cNvSpPr>
            <a:spLocks/>
          </p:cNvSpPr>
          <p:nvPr/>
        </p:nvSpPr>
        <p:spPr>
          <a:xfrm>
            <a:off x="1067435" y="7856855"/>
            <a:ext cx="6137910" cy="50482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56"/>
          <p:cNvSpPr>
            <a:spLocks/>
          </p:cNvSpPr>
          <p:nvPr/>
        </p:nvSpPr>
        <p:spPr>
          <a:xfrm>
            <a:off x="8375650" y="5781675"/>
            <a:ext cx="386080" cy="370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400">
                <a:latin typeface="맑은 고딕" charset="0"/>
                <a:ea typeface="맑은 고딕" charset="0"/>
              </a:rPr>
              <a:t>1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1" name="도형 61"/>
          <p:cNvSpPr>
            <a:spLocks/>
          </p:cNvSpPr>
          <p:nvPr/>
        </p:nvSpPr>
        <p:spPr>
          <a:xfrm>
            <a:off x="8417560" y="7848600"/>
            <a:ext cx="386080" cy="370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69"/>
          <p:cNvCxnSpPr/>
          <p:nvPr/>
        </p:nvCxnSpPr>
        <p:spPr>
          <a:xfrm>
            <a:off x="7175500" y="8138795"/>
            <a:ext cx="1171575" cy="667385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50DF2D1E-A400-8172-4A8E-2CB4ABFCCECC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02022AB-342A-E4F2-56D9-466C8AA76A70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3F923CB1-9CA1-A187-191A-9DBDF646DA63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39" name="그림 38" descr="텍스트, 스크린샷, 평행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8AAC8C-75EC-F10A-4164-CF8C2165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3" y="2107228"/>
            <a:ext cx="6838195" cy="74328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B9018DF-45E7-BDD5-CC45-C9AB96E3D235}"/>
              </a:ext>
            </a:extLst>
          </p:cNvPr>
          <p:cNvSpPr txBox="1"/>
          <p:nvPr/>
        </p:nvSpPr>
        <p:spPr>
          <a:xfrm>
            <a:off x="1230660" y="3808649"/>
            <a:ext cx="2872780" cy="52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54FF34-55EE-43C4-0DC8-C043AC8283E7}"/>
              </a:ext>
            </a:extLst>
          </p:cNvPr>
          <p:cNvSpPr txBox="1"/>
          <p:nvPr/>
        </p:nvSpPr>
        <p:spPr>
          <a:xfrm>
            <a:off x="920328" y="5811920"/>
            <a:ext cx="7002185" cy="3816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F11CC6-FE1B-D287-99FF-6D5524685FB5}"/>
              </a:ext>
            </a:extLst>
          </p:cNvPr>
          <p:cNvSpPr/>
          <p:nvPr/>
        </p:nvSpPr>
        <p:spPr>
          <a:xfrm>
            <a:off x="727873" y="5627835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9DB83D1-D6D8-33A6-6255-FCDDB34D1CB1}"/>
              </a:ext>
            </a:extLst>
          </p:cNvPr>
          <p:cNvSpPr/>
          <p:nvPr/>
        </p:nvSpPr>
        <p:spPr>
          <a:xfrm>
            <a:off x="1016" y="1759124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F4854A04-A7F3-03A1-EF8E-B7C830D63FCE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도형 37">
            <a:extLst>
              <a:ext uri="{FF2B5EF4-FFF2-40B4-BE49-F238E27FC236}">
                <a16:creationId xmlns:a16="http://schemas.microsoft.com/office/drawing/2014/main" id="{9B42E231-9D0E-92D1-EFFB-E78699B79DCE}"/>
              </a:ext>
            </a:extLst>
          </p:cNvPr>
          <p:cNvSpPr>
            <a:spLocks/>
          </p:cNvSpPr>
          <p:nvPr/>
        </p:nvSpPr>
        <p:spPr>
          <a:xfrm>
            <a:off x="8405495" y="7842250"/>
            <a:ext cx="8806815" cy="143891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 </a:t>
            </a:r>
            <a:r>
              <a:rPr lang="ko-KR" altLang="en-US" sz="2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검사후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회원정보 수정</a:t>
            </a:r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동일한 정보로 </a:t>
            </a:r>
            <a:r>
              <a:rPr lang="ko-KR" altLang="en-US" sz="2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수정시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안내 메시지 출력</a:t>
            </a:r>
            <a:endParaRPr lang="en-US" altLang="ko-KR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altLang="en-US" sz="2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엔터로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넘길시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기존 회원정보 유지  </a:t>
            </a:r>
          </a:p>
        </p:txBody>
      </p:sp>
      <p:sp>
        <p:nvSpPr>
          <p:cNvPr id="14" name="도형 40">
            <a:extLst>
              <a:ext uri="{FF2B5EF4-FFF2-40B4-BE49-F238E27FC236}">
                <a16:creationId xmlns:a16="http://schemas.microsoft.com/office/drawing/2014/main" id="{B1101B14-3036-CE88-8BCA-407E26BA7439}"/>
              </a:ext>
            </a:extLst>
          </p:cNvPr>
          <p:cNvSpPr>
            <a:spLocks/>
          </p:cNvSpPr>
          <p:nvPr/>
        </p:nvSpPr>
        <p:spPr>
          <a:xfrm>
            <a:off x="8387715" y="5766435"/>
            <a:ext cx="8806815" cy="146177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25400" cap="flat" cmpd="sng">
            <a:noFill/>
            <a:prstDash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회원정보 수정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56">
            <a:extLst>
              <a:ext uri="{FF2B5EF4-FFF2-40B4-BE49-F238E27FC236}">
                <a16:creationId xmlns:a16="http://schemas.microsoft.com/office/drawing/2014/main" id="{0E172F38-74DF-4927-F720-BF105B29E9E5}"/>
              </a:ext>
            </a:extLst>
          </p:cNvPr>
          <p:cNvSpPr>
            <a:spLocks/>
          </p:cNvSpPr>
          <p:nvPr/>
        </p:nvSpPr>
        <p:spPr>
          <a:xfrm>
            <a:off x="8375650" y="5781675"/>
            <a:ext cx="386080" cy="370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400">
                <a:latin typeface="맑은 고딕" charset="0"/>
                <a:ea typeface="맑은 고딕" charset="0"/>
              </a:rPr>
              <a:t>1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6" name="도형 61">
            <a:extLst>
              <a:ext uri="{FF2B5EF4-FFF2-40B4-BE49-F238E27FC236}">
                <a16:creationId xmlns:a16="http://schemas.microsoft.com/office/drawing/2014/main" id="{5E2ADA26-7EF8-440F-A99E-AAAD6CD94A00}"/>
              </a:ext>
            </a:extLst>
          </p:cNvPr>
          <p:cNvSpPr>
            <a:spLocks/>
          </p:cNvSpPr>
          <p:nvPr/>
        </p:nvSpPr>
        <p:spPr>
          <a:xfrm>
            <a:off x="8417560" y="7848600"/>
            <a:ext cx="386080" cy="370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BF7653-72C7-A9D7-23EA-AF885FB1A4F8}"/>
              </a:ext>
            </a:extLst>
          </p:cNvPr>
          <p:cNvSpPr/>
          <p:nvPr/>
        </p:nvSpPr>
        <p:spPr>
          <a:xfrm>
            <a:off x="1037885" y="3669414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74EB-5613-3524-7F0B-DF3A4C2F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BFC2C5E7-FBD5-3873-CF96-05C58F35963E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62BB4FEC-70CA-2303-9F10-0859B4678699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A8F90AC9-A55B-A52D-4023-535999B2A5EF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37BE2695-8E5E-D54D-E425-B883C906D315}"/>
              </a:ext>
            </a:extLst>
          </p:cNvPr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E31AD11E-23D9-52C5-3A99-1032CF93F28F}"/>
              </a:ext>
            </a:extLst>
          </p:cNvPr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</a:t>
            </a:r>
            <a:r>
              <a:rPr lang="ko-KR" altLang="en-US" sz="19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ㅌ</a:t>
            </a:r>
            <a:endParaRPr lang="en-US" sz="19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3B2F764-481A-9B14-7A2A-A42E95BC2D52}"/>
              </a:ext>
            </a:extLst>
          </p:cNvPr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65189D3-4D08-0546-37F9-29216952CC77}"/>
              </a:ext>
            </a:extLst>
          </p:cNvPr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80806FA8-7831-E000-88E9-8798FCD51C24}"/>
              </a:ext>
            </a:extLst>
          </p:cNvPr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ECD1C5D-36A4-AA68-2235-69D73C328CC2}"/>
              </a:ext>
            </a:extLst>
          </p:cNvPr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246A746-E535-EC08-C2C3-36EA6A84A059}"/>
              </a:ext>
            </a:extLst>
          </p:cNvPr>
          <p:cNvSpPr txBox="1"/>
          <p:nvPr/>
        </p:nvSpPr>
        <p:spPr>
          <a:xfrm>
            <a:off x="8114353" y="3160689"/>
            <a:ext cx="5557868" cy="262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 descr="스크린샷, 평행, 텍스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FDEF52-20CA-6858-08C1-C1A2B8CB0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50" y="3160172"/>
            <a:ext cx="5276275" cy="587176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615285E-91E5-4598-E957-6EC54FBB74A8}"/>
              </a:ext>
            </a:extLst>
          </p:cNvPr>
          <p:cNvSpPr txBox="1"/>
          <p:nvPr/>
        </p:nvSpPr>
        <p:spPr>
          <a:xfrm>
            <a:off x="2644794" y="3816284"/>
            <a:ext cx="2212128" cy="49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3513884-39E6-99D9-A30C-3863A24F2E04}"/>
              </a:ext>
            </a:extLst>
          </p:cNvPr>
          <p:cNvSpPr/>
          <p:nvPr/>
        </p:nvSpPr>
        <p:spPr>
          <a:xfrm>
            <a:off x="2459357" y="3644090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DA527-A974-C592-F358-A1E7C5334EE9}"/>
              </a:ext>
            </a:extLst>
          </p:cNvPr>
          <p:cNvSpPr txBox="1"/>
          <p:nvPr/>
        </p:nvSpPr>
        <p:spPr>
          <a:xfrm>
            <a:off x="2644794" y="6488438"/>
            <a:ext cx="2212128" cy="49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703285-1DBE-425A-29E2-FD7105A6D219}"/>
              </a:ext>
            </a:extLst>
          </p:cNvPr>
          <p:cNvSpPr/>
          <p:nvPr/>
        </p:nvSpPr>
        <p:spPr>
          <a:xfrm>
            <a:off x="2432709" y="6356973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10" name="그림 9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622E49-E3C5-33AB-2943-EB19488E1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37" y="3237977"/>
            <a:ext cx="5372100" cy="24003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E2074B-3CC7-6CFA-B45B-B4D569131296}"/>
              </a:ext>
            </a:extLst>
          </p:cNvPr>
          <p:cNvSpPr/>
          <p:nvPr/>
        </p:nvSpPr>
        <p:spPr>
          <a:xfrm>
            <a:off x="7929247" y="2984553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800028-3ABB-DAF1-398B-230105653DD0}"/>
              </a:ext>
            </a:extLst>
          </p:cNvPr>
          <p:cNvSpPr/>
          <p:nvPr/>
        </p:nvSpPr>
        <p:spPr>
          <a:xfrm>
            <a:off x="12960424" y="6858012"/>
            <a:ext cx="3721333" cy="1949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예약한 숙소 리스트</a:t>
            </a:r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회원의 숙소 예약 리스트 출력</a:t>
            </a:r>
            <a:r>
              <a:rPr lang="en-US" altLang="ko-KR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예약한 숙소가 없을 시 </a:t>
            </a:r>
            <a:r>
              <a:rPr lang="en-US" altLang="ko-KR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＇</a:t>
            </a: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예약된 숙소가 없습니다</a:t>
            </a:r>
            <a:r>
              <a:rPr lang="en-US" altLang="ko-KR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‘ </a:t>
            </a: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출력 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8646DC4E-BCE2-3E44-9611-3E7630E7160C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356AA435-EC83-7B2F-E40D-136609D73A23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18797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35627-F2BA-31D7-7A3E-AB8E4936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98ECB6D7-24AB-A992-3FB8-74FC8482CF3A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92181CDB-CEAE-62F9-59B8-6A6732F3E45A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83A2DD1C-8001-CE43-42C3-AF69F3863223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18C67B60-ABD6-2B86-2AA4-8160456A59B5}"/>
              </a:ext>
            </a:extLst>
          </p:cNvPr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3A67F83-D7DC-806E-776B-41F9FDE7C83D}"/>
              </a:ext>
            </a:extLst>
          </p:cNvPr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E1531FE-80F1-5E09-D674-615185EEE3A3}"/>
              </a:ext>
            </a:extLst>
          </p:cNvPr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8023E39-9F4B-8661-FCD1-B31B1C504A70}"/>
              </a:ext>
            </a:extLst>
          </p:cNvPr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D1E1211-77F1-64AD-5D57-64F84868F87E}"/>
              </a:ext>
            </a:extLst>
          </p:cNvPr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D4E5299-2EC2-2776-E81B-1B98F179B08D}"/>
              </a:ext>
            </a:extLst>
          </p:cNvPr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6" name="그림 5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3F02BD-6E22-2EA0-E089-D4FC34FD0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41" y="3179758"/>
            <a:ext cx="5044940" cy="5867400"/>
          </a:xfrm>
          <a:prstGeom prst="rect">
            <a:avLst/>
          </a:prstGeom>
        </p:spPr>
      </p:pic>
      <p:pic>
        <p:nvPicPr>
          <p:cNvPr id="7" name="그림 6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5749CD-9F55-C6E3-1388-06BB9723F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87" y="3179758"/>
            <a:ext cx="5359400" cy="26416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6D9FC23-BADF-B8D6-3DC4-446CD6A9434F}"/>
              </a:ext>
            </a:extLst>
          </p:cNvPr>
          <p:cNvSpPr txBox="1"/>
          <p:nvPr/>
        </p:nvSpPr>
        <p:spPr>
          <a:xfrm>
            <a:off x="8896472" y="4202245"/>
            <a:ext cx="1231966" cy="651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C37FE37-4F26-59B2-5148-F3B5C8C62B21}"/>
              </a:ext>
            </a:extLst>
          </p:cNvPr>
          <p:cNvSpPr/>
          <p:nvPr/>
        </p:nvSpPr>
        <p:spPr>
          <a:xfrm>
            <a:off x="8717176" y="4052374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4EA06A-F5D6-2796-3B1C-21B0BA17B08E}"/>
              </a:ext>
            </a:extLst>
          </p:cNvPr>
          <p:cNvSpPr txBox="1"/>
          <p:nvPr/>
        </p:nvSpPr>
        <p:spPr>
          <a:xfrm>
            <a:off x="8896472" y="5164624"/>
            <a:ext cx="5359400" cy="65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798812-B03B-F0C2-AD08-A7909DB449F4}"/>
              </a:ext>
            </a:extLst>
          </p:cNvPr>
          <p:cNvSpPr/>
          <p:nvPr/>
        </p:nvSpPr>
        <p:spPr>
          <a:xfrm>
            <a:off x="8712162" y="5026024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A73BA0B-22F5-8570-9016-E8CB3DC3B47A}"/>
              </a:ext>
            </a:extLst>
          </p:cNvPr>
          <p:cNvSpPr/>
          <p:nvPr/>
        </p:nvSpPr>
        <p:spPr>
          <a:xfrm>
            <a:off x="13069492" y="6965349"/>
            <a:ext cx="3721333" cy="1949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숙소 상세정보 페이지</a:t>
            </a:r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예약 취소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예약 변경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리뷰 작성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EB48A4B0-8CCC-5B2E-51BA-46E952FC2552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E5E16C-2F89-97C9-4F3A-D54E466D8062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69582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7318C-95E8-AE08-EB7B-57823BC3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602B71D6-93B7-4C23-21EA-358226128800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8F10C11-31C9-955E-8290-9D868DC9C992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C642EC52-B4F5-5AB9-E2DC-0E9AFCFD7198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1B1F67C1-E3C1-DED7-7190-BEF461D62708}"/>
              </a:ext>
            </a:extLst>
          </p:cNvPr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87A9969-2495-99DC-56E5-7D84BC977482}"/>
              </a:ext>
            </a:extLst>
          </p:cNvPr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B576724-242B-9C45-2A1C-255B21EE8EC1}"/>
              </a:ext>
            </a:extLst>
          </p:cNvPr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AE0F6551-2FB1-FCB9-3002-E3E4E2961E7F}"/>
              </a:ext>
            </a:extLst>
          </p:cNvPr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2924BB3-F82D-5750-7C4B-DF16D3702F4D}"/>
              </a:ext>
            </a:extLst>
          </p:cNvPr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BD21A4B-0A8F-2623-975D-E4E829B16E40}"/>
              </a:ext>
            </a:extLst>
          </p:cNvPr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20AC3-41ED-E3B7-3F2F-E49ADEF1EE91}"/>
              </a:ext>
            </a:extLst>
          </p:cNvPr>
          <p:cNvSpPr/>
          <p:nvPr/>
        </p:nvSpPr>
        <p:spPr>
          <a:xfrm>
            <a:off x="7760758" y="3402880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559F6D4-5CCD-8778-0B84-B93EE1D3886F}"/>
              </a:ext>
            </a:extLst>
          </p:cNvPr>
          <p:cNvSpPr/>
          <p:nvPr/>
        </p:nvSpPr>
        <p:spPr>
          <a:xfrm>
            <a:off x="12960424" y="6858012"/>
            <a:ext cx="3721333" cy="1949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아이디</a:t>
            </a:r>
            <a:r>
              <a:rPr lang="en-US" altLang="ko-KR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비밀번호 찾기</a:t>
            </a:r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올바른 회원정보 </a:t>
            </a:r>
            <a:r>
              <a:rPr lang="ko-KR" altLang="en-US" sz="2000" dirty="0" err="1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입력시</a:t>
            </a: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아이디 </a:t>
            </a:r>
            <a:r>
              <a:rPr lang="en-US" altLang="ko-KR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/ </a:t>
            </a: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비밀번호 출력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텍스트, 스크린샷, 평행, 라인이(가) 표시된 사진&#10;&#10;자동 생성된 설명">
            <a:extLst>
              <a:ext uri="{FF2B5EF4-FFF2-40B4-BE49-F238E27FC236}">
                <a16:creationId xmlns:a16="http://schemas.microsoft.com/office/drawing/2014/main" id="{16C0158D-9E4D-B88F-B601-1EC9C8567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5" y="3252329"/>
            <a:ext cx="4984535" cy="58407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21359AE-95EA-9860-306A-BC2D6CF21E45}"/>
              </a:ext>
            </a:extLst>
          </p:cNvPr>
          <p:cNvSpPr txBox="1"/>
          <p:nvPr/>
        </p:nvSpPr>
        <p:spPr>
          <a:xfrm>
            <a:off x="1920151" y="4558009"/>
            <a:ext cx="2310820" cy="49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A96271-FDCA-2F0D-0D3B-B31AC5779A7A}"/>
              </a:ext>
            </a:extLst>
          </p:cNvPr>
          <p:cNvSpPr/>
          <p:nvPr/>
        </p:nvSpPr>
        <p:spPr>
          <a:xfrm>
            <a:off x="1801267" y="4386910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2DCE79-E43F-6F14-3CBB-BD69C96C662E}"/>
              </a:ext>
            </a:extLst>
          </p:cNvPr>
          <p:cNvSpPr/>
          <p:nvPr/>
        </p:nvSpPr>
        <p:spPr>
          <a:xfrm>
            <a:off x="1460065" y="6362222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3707B5-4E4D-C8EF-AA4A-3B68E28A78AE}"/>
              </a:ext>
            </a:extLst>
          </p:cNvPr>
          <p:cNvSpPr txBox="1"/>
          <p:nvPr/>
        </p:nvSpPr>
        <p:spPr>
          <a:xfrm>
            <a:off x="1632119" y="6520525"/>
            <a:ext cx="5184576" cy="262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4" name="그림 13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C169ABE9-1AE0-A82B-87C3-F35D6449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68" y="3252329"/>
            <a:ext cx="5011943" cy="5815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F2579E-2538-7B60-66D2-724E7B14BB4C}"/>
              </a:ext>
            </a:extLst>
          </p:cNvPr>
          <p:cNvSpPr txBox="1"/>
          <p:nvPr/>
        </p:nvSpPr>
        <p:spPr>
          <a:xfrm>
            <a:off x="9751802" y="4561142"/>
            <a:ext cx="2200510" cy="49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7381ED-DD71-711F-1122-65CE58704336}"/>
              </a:ext>
            </a:extLst>
          </p:cNvPr>
          <p:cNvSpPr/>
          <p:nvPr/>
        </p:nvSpPr>
        <p:spPr>
          <a:xfrm>
            <a:off x="9632918" y="4390043"/>
            <a:ext cx="26472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03DD57-CDDE-DEEA-F9A1-287B59EDC850}"/>
              </a:ext>
            </a:extLst>
          </p:cNvPr>
          <p:cNvSpPr/>
          <p:nvPr/>
        </p:nvSpPr>
        <p:spPr>
          <a:xfrm>
            <a:off x="6933639" y="6347943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36933-47F7-4233-B237-BC5B50ED0FB8}"/>
              </a:ext>
            </a:extLst>
          </p:cNvPr>
          <p:cNvSpPr txBox="1"/>
          <p:nvPr/>
        </p:nvSpPr>
        <p:spPr>
          <a:xfrm>
            <a:off x="7105693" y="6506246"/>
            <a:ext cx="5184576" cy="262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AC32978D-B527-7AAE-9067-4B4781D03EDB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4B2E65C8-9DD4-BC39-A60B-A01F5104D30D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1646832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0BA25-5304-04F4-A476-5C25A293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C77E99F8-35EE-C4DF-212C-2F9765DFE9F2}"/>
              </a:ext>
            </a:extLst>
          </p:cNvPr>
          <p:cNvGrpSpPr/>
          <p:nvPr/>
        </p:nvGrpSpPr>
        <p:grpSpPr>
          <a:xfrm>
            <a:off x="434975" y="360680"/>
            <a:ext cx="17358360" cy="9581515"/>
            <a:chOff x="434975" y="360680"/>
            <a:chExt cx="17358360" cy="9581515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60E92EB6-F12D-31F7-4A4F-78C290484CCB}"/>
                </a:ext>
              </a:extLst>
            </p:cNvPr>
            <p:cNvSpPr>
              <a:spLocks/>
            </p:cNvSpPr>
            <p:nvPr/>
          </p:nvSpPr>
          <p:spPr>
            <a:xfrm>
              <a:off x="434975" y="360680"/>
              <a:ext cx="17358995" cy="9582150"/>
            </a:xfrm>
            <a:custGeom>
              <a:avLst/>
              <a:gdLst>
                <a:gd name="TX0" fmla="*/ 0 w 4571819"/>
                <a:gd name="TY0" fmla="*/ 0 h 2523514"/>
                <a:gd name="TX1" fmla="*/ 4571818 w 4571819"/>
                <a:gd name="TY1" fmla="*/ 0 h 2523514"/>
                <a:gd name="TX2" fmla="*/ 4571818 w 4571819"/>
                <a:gd name="TY2" fmla="*/ 2523513 h 2523514"/>
                <a:gd name="TX3" fmla="*/ 0 w 4571819"/>
                <a:gd name="TY3" fmla="*/ 2523513 h 25235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71819" h="2523514">
                  <a:moveTo>
                    <a:pt x="0" y="0"/>
                  </a:moveTo>
                  <a:lnTo>
                    <a:pt x="4571818" y="0"/>
                  </a:lnTo>
                  <a:lnTo>
                    <a:pt x="4571818" y="2523513"/>
                  </a:lnTo>
                  <a:lnTo>
                    <a:pt x="0" y="2523513"/>
                  </a:ln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ACE8BD8D-EFC4-7F23-263D-2599A03FE47D}"/>
                </a:ext>
              </a:extLst>
            </p:cNvPr>
            <p:cNvSpPr txBox="1">
              <a:spLocks/>
            </p:cNvSpPr>
            <p:nvPr/>
          </p:nvSpPr>
          <p:spPr>
            <a:xfrm>
              <a:off x="434975" y="216535"/>
              <a:ext cx="17358995" cy="9726930"/>
            </a:xfrm>
            <a:prstGeom prst="rect">
              <a:avLst/>
            </a:prstGeom>
          </p:spPr>
          <p:txBody>
            <a:bodyPr vert="horz" wrap="square" lIns="50800" tIns="50800" rIns="50800" bIns="50800" numCol="1" rtlCol="1" anchor="ctr">
              <a:noAutofit/>
            </a:bodyPr>
            <a:lstStyle/>
            <a:p>
              <a:pPr marL="0" indent="0" algn="ctr">
                <a:lnSpc>
                  <a:spcPts val="2520"/>
                </a:lnSpc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+mn-ea"/>
                <a:cs typeface="+mn-cs"/>
              </a:endParaRPr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266E4201-1C61-FED6-8FAC-5227B1900D04}"/>
              </a:ext>
            </a:extLst>
          </p:cNvPr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D1C3C917-A4DF-FFD6-CAC2-983D83EE7045}"/>
              </a:ext>
            </a:extLst>
          </p:cNvPr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B980D2C-312B-F020-454C-606093FB272A}"/>
              </a:ext>
            </a:extLst>
          </p:cNvPr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337F7BF-F68F-870C-D44E-9FDE7B5668DB}"/>
              </a:ext>
            </a:extLst>
          </p:cNvPr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37554448-FBB2-FFA8-12FA-F5708342EC35}"/>
              </a:ext>
            </a:extLst>
          </p:cNvPr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56E1818-019B-9205-94FC-DBBA374508F4}"/>
              </a:ext>
            </a:extLst>
          </p:cNvPr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1538944-C867-5FB9-CC31-ADE574DB9061}"/>
              </a:ext>
            </a:extLst>
          </p:cNvPr>
          <p:cNvSpPr/>
          <p:nvPr/>
        </p:nvSpPr>
        <p:spPr>
          <a:xfrm>
            <a:off x="13069492" y="6965349"/>
            <a:ext cx="3721333" cy="19497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관리자 페이지</a:t>
            </a:r>
            <a:endParaRPr lang="en-US" altLang="ko-KR" sz="2400" b="1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숙소 추가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숙소 수정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각진펜 Bold"/>
                <a:ea typeface="메이플스토리" panose="02000300000000000000" pitchFamily="2" charset="-127"/>
              </a:rPr>
              <a:t>숙소 삭제</a:t>
            </a:r>
            <a:endParaRPr lang="en-US" altLang="ko-KR" sz="2000" dirty="0">
              <a:solidFill>
                <a:schemeClr val="tx1"/>
              </a:solidFill>
              <a:latin typeface="각진펜 Bold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81EF9096-D26E-C2E8-12D2-C3E90AC5F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36" y="3194809"/>
            <a:ext cx="5636439" cy="5720253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EC5FE3-5835-B062-FEF3-5F65AB4F6F5C}"/>
              </a:ext>
            </a:extLst>
          </p:cNvPr>
          <p:cNvSpPr/>
          <p:nvPr/>
        </p:nvSpPr>
        <p:spPr>
          <a:xfrm>
            <a:off x="3853433" y="5754858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E87D78-C690-6C6C-3774-DB2527673B2A}"/>
              </a:ext>
            </a:extLst>
          </p:cNvPr>
          <p:cNvSpPr txBox="1"/>
          <p:nvPr/>
        </p:nvSpPr>
        <p:spPr>
          <a:xfrm>
            <a:off x="7576434" y="3194808"/>
            <a:ext cx="7544230" cy="3133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7066-AFC6-518F-18D9-DAB273AE594E}"/>
              </a:ext>
            </a:extLst>
          </p:cNvPr>
          <p:cNvSpPr txBox="1"/>
          <p:nvPr/>
        </p:nvSpPr>
        <p:spPr>
          <a:xfrm>
            <a:off x="4026690" y="5893458"/>
            <a:ext cx="2164982" cy="65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2D4DEF7-942E-9019-988B-6DDA0D33A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79" y="3354400"/>
            <a:ext cx="7192379" cy="2867425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BE5A2EA7-544B-1E31-8143-3DFACDBB9037}"/>
              </a:ext>
            </a:extLst>
          </p:cNvPr>
          <p:cNvSpPr/>
          <p:nvPr/>
        </p:nvSpPr>
        <p:spPr>
          <a:xfrm>
            <a:off x="7444946" y="3056209"/>
            <a:ext cx="277990" cy="27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66BD1BB8-F83C-F5B3-8CE3-60423EF49852}"/>
              </a:ext>
            </a:extLst>
          </p:cNvPr>
          <p:cNvSpPr/>
          <p:nvPr/>
        </p:nvSpPr>
        <p:spPr>
          <a:xfrm>
            <a:off x="-22860" y="168529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50F1C38-4507-6652-3EE8-8243A48AE275}"/>
              </a:ext>
            </a:extLst>
          </p:cNvPr>
          <p:cNvSpPr txBox="1"/>
          <p:nvPr/>
        </p:nvSpPr>
        <p:spPr>
          <a:xfrm>
            <a:off x="904240" y="525780"/>
            <a:ext cx="688340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기능구현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27417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758183" y="3592444"/>
            <a:ext cx="5204841" cy="2193998"/>
            <a:chOff x="0" y="0"/>
            <a:chExt cx="1370822" cy="577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01322" y="3714740"/>
            <a:ext cx="5204841" cy="2193998"/>
            <a:chOff x="0" y="0"/>
            <a:chExt cx="1370822" cy="577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58183" y="6042098"/>
            <a:ext cx="5204841" cy="2193998"/>
            <a:chOff x="0" y="0"/>
            <a:chExt cx="1370822" cy="577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3014" y="6042098"/>
            <a:ext cx="5204841" cy="2193998"/>
            <a:chOff x="0" y="0"/>
            <a:chExt cx="1370822" cy="577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22" cy="577843"/>
            </a:xfrm>
            <a:custGeom>
              <a:avLst/>
              <a:gdLst/>
              <a:ahLst/>
              <a:cxnLst/>
              <a:rect l="l" t="t" r="r" b="b"/>
              <a:pathLst>
                <a:path w="1370822" h="577843">
                  <a:moveTo>
                    <a:pt x="0" y="0"/>
                  </a:moveTo>
                  <a:lnTo>
                    <a:pt x="1370822" y="0"/>
                  </a:lnTo>
                  <a:lnTo>
                    <a:pt x="137082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7082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80443" y="3571864"/>
            <a:ext cx="1206315" cy="2193998"/>
            <a:chOff x="0" y="0"/>
            <a:chExt cx="317712" cy="577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55275" y="3600450"/>
            <a:ext cx="1206315" cy="2193998"/>
            <a:chOff x="0" y="0"/>
            <a:chExt cx="317712" cy="5778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580443" y="6042098"/>
            <a:ext cx="1206315" cy="2193998"/>
            <a:chOff x="0" y="0"/>
            <a:chExt cx="317712" cy="5778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55275" y="6042098"/>
            <a:ext cx="1206315" cy="2193998"/>
            <a:chOff x="0" y="0"/>
            <a:chExt cx="317712" cy="5778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712" cy="577843"/>
            </a:xfrm>
            <a:custGeom>
              <a:avLst/>
              <a:gdLst/>
              <a:ahLst/>
              <a:cxnLst/>
              <a:rect l="l" t="t" r="r" b="b"/>
              <a:pathLst>
                <a:path w="317712" h="577843">
                  <a:moveTo>
                    <a:pt x="0" y="0"/>
                  </a:moveTo>
                  <a:lnTo>
                    <a:pt x="317712" y="0"/>
                  </a:lnTo>
                  <a:lnTo>
                    <a:pt x="317712" y="577843"/>
                  </a:lnTo>
                  <a:lnTo>
                    <a:pt x="0" y="577843"/>
                  </a:lnTo>
                  <a:close/>
                </a:path>
              </a:pathLst>
            </a:custGeom>
            <a:solidFill>
              <a:srgbClr val="51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712" cy="61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07 </a:t>
            </a:r>
            <a:r>
              <a:rPr lang="ko-KR" alt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소감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 프로젝트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7338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발표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9337" y="9471322"/>
            <a:ext cx="3234447" cy="29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71704" y="4500558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주승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571704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지민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286876" y="4429120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지원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286876" y="6858012"/>
            <a:ext cx="120631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ko-KR" altLang="en-US" sz="3500" b="1" dirty="0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두현</a:t>
            </a:r>
            <a:endParaRPr lang="en-US" sz="3500" b="1" dirty="0">
              <a:solidFill>
                <a:srgbClr val="FFFF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644198" y="6429384"/>
            <a:ext cx="475261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첫 프로젝트라 막막했지만 과정을 통해 많은 걸 배울 수 있었습니다</a:t>
            </a:r>
            <a:r>
              <a:rPr lang="en-US" altLang="ko-KR" sz="2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44" name="TextBox 41"/>
          <p:cNvSpPr txBox="1"/>
          <p:nvPr/>
        </p:nvSpPr>
        <p:spPr>
          <a:xfrm>
            <a:off x="4000464" y="6500822"/>
            <a:ext cx="4752618" cy="139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4"/>
              </a:lnSpc>
            </a:pPr>
            <a:r>
              <a:rPr lang="ko-KR" altLang="en-US" sz="2800" dirty="0"/>
              <a:t>처음엔 막막했지만 팀원들의 도움과 피드백 덕분에 성장을 느낄 수 있었습니다</a:t>
            </a:r>
            <a:r>
              <a:rPr lang="en-US" altLang="ko-KR" sz="2800" dirty="0"/>
              <a:t>. 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4000464" y="4071930"/>
            <a:ext cx="4752618" cy="139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4"/>
              </a:lnSpc>
            </a:pPr>
            <a:r>
              <a:rPr lang="ko-KR" altLang="en-US" sz="2800" dirty="0"/>
              <a:t>처음으로 책임감을 갖고 한 모듈을 설계하고 구현하는 경험을 했습니다</a:t>
            </a:r>
            <a:r>
              <a:rPr lang="en-US" altLang="ko-KR" sz="2800" dirty="0"/>
              <a:t>.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10787074" y="3929054"/>
            <a:ext cx="4752618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4"/>
              </a:lnSpc>
            </a:pPr>
            <a:r>
              <a:rPr lang="ko-KR" altLang="en-US" sz="2800" dirty="0"/>
              <a:t>초반에는 어려움을 겪기도 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해결책을 찾는 과정에서 팀워크의 중요성을 깨달았습니다</a:t>
            </a:r>
            <a:r>
              <a:rPr lang="en-US" altLang="ko-KR" sz="2800" dirty="0"/>
              <a:t>.</a:t>
            </a:r>
            <a:endParaRPr lang="en-US" sz="28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986" y="3392809"/>
            <a:ext cx="10110029" cy="14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5171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8153" y="5250200"/>
            <a:ext cx="8551695" cy="95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01174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786546" y="6715136"/>
            <a:ext cx="509894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sz="269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김두현</a:t>
            </a:r>
            <a:r>
              <a:rPr lang="en-US" sz="269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이지민</a:t>
            </a:r>
            <a:r>
              <a:rPr lang="en-US" sz="269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이지원</a:t>
            </a:r>
            <a:r>
              <a:rPr lang="en-US" sz="269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박주승</a:t>
            </a:r>
            <a:endParaRPr lang="en-US" sz="269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25388" y="3461676"/>
            <a:ext cx="7653949" cy="403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2024. 01. 06 ~ 2024. 01. 10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Java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Eclipse</a:t>
            </a:r>
          </a:p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Windows 11 Pro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047321" y="3605312"/>
            <a:ext cx="2617187" cy="4114800"/>
          </a:xfrm>
          <a:custGeom>
            <a:avLst/>
            <a:gdLst/>
            <a:ahLst/>
            <a:cxnLst/>
            <a:rect l="l" t="t" r="r" b="b"/>
            <a:pathLst>
              <a:path w="2617187" h="4114800">
                <a:moveTo>
                  <a:pt x="0" y="0"/>
                </a:moveTo>
                <a:lnTo>
                  <a:pt x="2617188" y="0"/>
                </a:lnTo>
                <a:lnTo>
                  <a:pt x="26171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03478" y="3461676"/>
            <a:ext cx="3906384" cy="403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기간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사용 언어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툴</a:t>
            </a:r>
          </a:p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개발 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개발 환경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7338" y="9471322"/>
            <a:ext cx="214533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60572" y="3575976"/>
            <a:ext cx="12453212" cy="65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811" lvl="1" indent="-270905" algn="l">
              <a:lnSpc>
                <a:spcPts val="5721"/>
              </a:lnSpc>
              <a:buFont typeface="Arial"/>
              <a:buChar char="•"/>
            </a:pP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저기어때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예약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및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관리를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효율적으로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처리할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수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있도록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marL="541811" lvl="1" indent="-270905" algn="l">
              <a:lnSpc>
                <a:spcPts val="5721"/>
              </a:lnSpc>
            </a:pP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	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자바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콘솔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기반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프로그램입니다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</a:p>
          <a:p>
            <a:pPr algn="l">
              <a:lnSpc>
                <a:spcPts val="5721"/>
              </a:lnSpc>
            </a:pPr>
            <a:endParaRPr/>
          </a:p>
          <a:p>
            <a:pPr marL="541811" lvl="1" indent="-270905" algn="l">
              <a:lnSpc>
                <a:spcPts val="5721"/>
              </a:lnSpc>
              <a:buFont typeface="Arial"/>
              <a:buChar char="•"/>
            </a:pP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관리자와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각각의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역할에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따라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검색을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효율적으로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수행할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수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있도록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설계되었습니다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관리자와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사용자가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동일한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내에서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상호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작용할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수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있도록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함으로써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관리의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복잡성을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줄이고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사용자의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편의성을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5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높입니다</a:t>
            </a:r>
            <a:r>
              <a:rPr lang="en-US" sz="25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.</a:t>
            </a:r>
          </a:p>
          <a:p>
            <a:pPr algn="l">
              <a:lnSpc>
                <a:spcPts val="5721"/>
              </a:lnSpc>
            </a:pPr>
            <a:endParaRPr/>
          </a:p>
          <a:p>
            <a:pPr algn="l">
              <a:lnSpc>
                <a:spcPts val="5721"/>
              </a:lnSpc>
            </a:pPr>
            <a:endParaRPr/>
          </a:p>
          <a:p>
            <a:pPr algn="l">
              <a:lnSpc>
                <a:spcPts val="5721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03478" y="3461676"/>
            <a:ext cx="3906384" cy="19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기획 의도</a:t>
            </a:r>
          </a:p>
          <a:p>
            <a:pPr algn="l">
              <a:lnSpc>
                <a:spcPts val="8208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개요</a:t>
            </a: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기획</a:t>
            </a: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의도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94780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765138" y="3149268"/>
            <a:ext cx="12665764" cy="558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사용자가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선택한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숙소를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예약하는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선택한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숙소의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상세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사항을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자세히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확인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할 수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있는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기반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요구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사항을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필터링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하여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숙소를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추천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사용자에게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랜덤으로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숙소를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추천하는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사용자가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마이페이지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에서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회원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/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예약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/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포인트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충전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카드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포인트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등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다양한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결제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</a:p>
          <a:p>
            <a:pPr marL="606580" lvl="1" indent="-303290" algn="l">
              <a:lnSpc>
                <a:spcPts val="6405"/>
              </a:lnSpc>
              <a:buFont typeface="Arial"/>
              <a:buChar char="•"/>
            </a:pP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관리자가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(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추가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/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수정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)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하는</a:t>
            </a:r>
            <a:r>
              <a:rPr lang="en-US" sz="2809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809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기능</a:t>
            </a:r>
            <a:endParaRPr lang="en-US" sz="2809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103478" y="4791633"/>
            <a:ext cx="1953192" cy="2057961"/>
          </a:xfrm>
          <a:custGeom>
            <a:avLst/>
            <a:gdLst/>
            <a:ahLst/>
            <a:cxnLst/>
            <a:rect l="l" t="t" r="r" b="b"/>
            <a:pathLst>
              <a:path w="1953192" h="2057961">
                <a:moveTo>
                  <a:pt x="0" y="0"/>
                </a:moveTo>
                <a:lnTo>
                  <a:pt x="1953192" y="0"/>
                </a:lnTo>
                <a:lnTo>
                  <a:pt x="1953192" y="2057961"/>
                </a:lnTo>
                <a:lnTo>
                  <a:pt x="0" y="205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03478" y="3461676"/>
            <a:ext cx="3906384" cy="195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요구 사항</a:t>
            </a:r>
          </a:p>
          <a:p>
            <a:pPr algn="l">
              <a:lnSpc>
                <a:spcPts val="8208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개요 - 요구 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7338" y="9471322"/>
            <a:ext cx="194780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24" y="0"/>
            <a:ext cx="17992752" cy="10287000"/>
          </a:xfrm>
          <a:custGeom>
            <a:avLst/>
            <a:gdLst/>
            <a:ahLst/>
            <a:cxnLst/>
            <a:rect l="l" t="t" r="r" b="b"/>
            <a:pathLst>
              <a:path w="17992752" h="10287000">
                <a:moveTo>
                  <a:pt x="0" y="0"/>
                </a:moveTo>
                <a:lnTo>
                  <a:pt x="17992752" y="0"/>
                </a:lnTo>
                <a:lnTo>
                  <a:pt x="17992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83763"/>
            <a:ext cx="3623120" cy="78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3"/>
              </a:lnSpc>
              <a:spcBef>
                <a:spcPct val="0"/>
              </a:spcBef>
            </a:pPr>
            <a:r>
              <a:rPr lang="en-US" sz="5400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순서도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231810" y="3946289"/>
            <a:ext cx="12980280" cy="1358401"/>
          </a:xfrm>
          <a:custGeom>
            <a:avLst/>
            <a:gdLst/>
            <a:ahLst/>
            <a:cxnLst/>
            <a:rect l="l" t="t" r="r" b="b"/>
            <a:pathLst>
              <a:path w="12980280" h="1358401">
                <a:moveTo>
                  <a:pt x="0" y="0"/>
                </a:moveTo>
                <a:lnTo>
                  <a:pt x="12980280" y="0"/>
                </a:lnTo>
                <a:lnTo>
                  <a:pt x="12980280" y="1358401"/>
                </a:lnTo>
                <a:lnTo>
                  <a:pt x="0" y="135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231810" y="7010542"/>
            <a:ext cx="6108585" cy="1328704"/>
          </a:xfrm>
          <a:custGeom>
            <a:avLst/>
            <a:gdLst/>
            <a:ahLst/>
            <a:cxnLst/>
            <a:rect l="l" t="t" r="r" b="b"/>
            <a:pathLst>
              <a:path w="6108585" h="1328704">
                <a:moveTo>
                  <a:pt x="0" y="0"/>
                </a:moveTo>
                <a:lnTo>
                  <a:pt x="6108585" y="0"/>
                </a:lnTo>
                <a:lnTo>
                  <a:pt x="6108585" y="1328704"/>
                </a:lnTo>
                <a:lnTo>
                  <a:pt x="0" y="1328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69645" y="1753624"/>
            <a:ext cx="9010566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</a:t>
            </a: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338" y="9471322"/>
            <a:ext cx="185663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1810" y="3135786"/>
            <a:ext cx="3741390" cy="75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4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숙소 리스트</a:t>
            </a:r>
          </a:p>
          <a:p>
            <a:pPr algn="ctr">
              <a:lnSpc>
                <a:spcPts val="2843"/>
              </a:lnSpc>
            </a:pPr>
            <a:r>
              <a:rPr lang="en-US" sz="24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accomodation_list.txt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1810" y="6200040"/>
            <a:ext cx="2704505" cy="75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4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예약 리스트</a:t>
            </a:r>
          </a:p>
          <a:p>
            <a:pPr algn="ctr">
              <a:lnSpc>
                <a:spcPts val="2843"/>
              </a:lnSpc>
            </a:pPr>
            <a:r>
              <a:rPr lang="en-US" sz="24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booking_list.txt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1797" y="5302749"/>
            <a:ext cx="11599368" cy="45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677" b="1">
                <a:solidFill>
                  <a:srgbClr val="081B6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숙소 인덱스 / 호스트 / 지역 / 주소 / 숙소명 / 최대 인원 / 1박 가격 / 공지사항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1797" y="8339246"/>
            <a:ext cx="11599368" cy="45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677" b="1">
                <a:solidFill>
                  <a:srgbClr val="081B6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예약 인덱스 / 회원 인덱스 / 숙소 인덱스 / 체크인 / 체크아웃 / 숙박인원 / 총 가격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231810" y="3825337"/>
            <a:ext cx="6912203" cy="453613"/>
          </a:xfrm>
          <a:custGeom>
            <a:avLst/>
            <a:gdLst/>
            <a:ahLst/>
            <a:cxnLst/>
            <a:rect l="l" t="t" r="r" b="b"/>
            <a:pathLst>
              <a:path w="6912203" h="453613">
                <a:moveTo>
                  <a:pt x="0" y="0"/>
                </a:moveTo>
                <a:lnTo>
                  <a:pt x="6912203" y="0"/>
                </a:lnTo>
                <a:lnTo>
                  <a:pt x="6912203" y="453614"/>
                </a:lnTo>
                <a:lnTo>
                  <a:pt x="0" y="45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196736" y="7845835"/>
            <a:ext cx="3971765" cy="832318"/>
          </a:xfrm>
          <a:custGeom>
            <a:avLst/>
            <a:gdLst/>
            <a:ahLst/>
            <a:cxnLst/>
            <a:rect l="l" t="t" r="r" b="b"/>
            <a:pathLst>
              <a:path w="3971765" h="832318">
                <a:moveTo>
                  <a:pt x="0" y="0"/>
                </a:moveTo>
                <a:lnTo>
                  <a:pt x="3971764" y="0"/>
                </a:lnTo>
                <a:lnTo>
                  <a:pt x="3971764" y="832318"/>
                </a:lnTo>
                <a:lnTo>
                  <a:pt x="0" y="83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231797" y="5623895"/>
            <a:ext cx="9580294" cy="844876"/>
          </a:xfrm>
          <a:custGeom>
            <a:avLst/>
            <a:gdLst/>
            <a:ahLst/>
            <a:cxnLst/>
            <a:rect l="l" t="t" r="r" b="b"/>
            <a:pathLst>
              <a:path w="9580294" h="844876">
                <a:moveTo>
                  <a:pt x="0" y="0"/>
                </a:moveTo>
                <a:lnTo>
                  <a:pt x="9580294" y="0"/>
                </a:lnTo>
                <a:lnTo>
                  <a:pt x="9580294" y="844876"/>
                </a:lnTo>
                <a:lnTo>
                  <a:pt x="0" y="84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469645" y="1753624"/>
            <a:ext cx="9010566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데이터</a:t>
            </a: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7338" y="9471322"/>
            <a:ext cx="225469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</a:t>
            </a:r>
            <a:r>
              <a:rPr lang="en-US" sz="19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관리</a:t>
            </a:r>
            <a:r>
              <a:rPr lang="en-US" sz="19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시스템</a:t>
            </a:r>
            <a:endParaRPr lang="en-US" sz="19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 2조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1810" y="3039981"/>
            <a:ext cx="2905274" cy="73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로그인한 사용자 정보</a:t>
            </a:r>
          </a:p>
          <a:p>
            <a:pPr algn="just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loginUser.txt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1810" y="7113057"/>
            <a:ext cx="1833265" cy="73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리뷰 리스트</a:t>
            </a:r>
          </a:p>
          <a:p>
            <a:pPr algn="ctr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reviews.txt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1810" y="4901828"/>
            <a:ext cx="2087166" cy="73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회원 리스트</a:t>
            </a:r>
          </a:p>
          <a:p>
            <a:pPr algn="ctr">
              <a:lnSpc>
                <a:spcPts val="2726"/>
              </a:lnSpc>
            </a:pPr>
            <a:r>
              <a:rPr lang="en-US" sz="233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members.txt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1810" y="4221801"/>
            <a:ext cx="11599368" cy="43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81B6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 인덱스 / 회원 아이디 / 회원 비밀번호 / 이름 /  예약 경로 구분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1797" y="6411621"/>
            <a:ext cx="12146391" cy="43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81B6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 인덱스 / 회원 아이디 / 회원 비밀번호 / 이름 / 이메일 / 전화번호 / 포인트 잔액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31810" y="8621003"/>
            <a:ext cx="11599368" cy="43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81B6E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리뷰 인덱스 / 회원 인덱스 / 이름 / 숙소 인덱스 / 리뷰 / 별점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28523" y="3643306"/>
            <a:ext cx="1639109" cy="1803020"/>
          </a:xfrm>
          <a:custGeom>
            <a:avLst/>
            <a:gdLst/>
            <a:ahLst/>
            <a:cxnLst/>
            <a:rect l="l" t="t" r="r" b="b"/>
            <a:pathLst>
              <a:path w="1639109" h="1803020">
                <a:moveTo>
                  <a:pt x="0" y="0"/>
                </a:moveTo>
                <a:lnTo>
                  <a:pt x="1639109" y="0"/>
                </a:lnTo>
                <a:lnTo>
                  <a:pt x="1639109" y="1803020"/>
                </a:lnTo>
                <a:lnTo>
                  <a:pt x="0" y="1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05 </a:t>
            </a:r>
            <a:r>
              <a:rPr lang="ko-KR" alt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팀원별</a:t>
            </a:r>
            <a:r>
              <a:rPr lang="ko-KR" alt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</a:t>
            </a:r>
            <a:r>
              <a:rPr lang="en-US" sz="5395" b="1" dirty="0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5395" b="1" dirty="0" err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업무</a:t>
            </a:r>
            <a:endParaRPr lang="en-US" sz="5395" b="1" dirty="0">
              <a:solidFill>
                <a:srgbClr val="5171FF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저기어때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7338" y="9471322"/>
            <a:ext cx="202377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숙소 관리 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쌍용교육센터</a:t>
            </a:r>
            <a:r>
              <a:rPr lang="en-US" sz="18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2조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03470" y="2826772"/>
            <a:ext cx="3022848" cy="70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28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팀장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3230" y="4152770"/>
            <a:ext cx="510600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ko-KR" alt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예약로직처리</a:t>
            </a:r>
            <a:endParaRPr lang="en-US" altLang="ko-KR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숙소검색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숙소추천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03470" y="6619698"/>
            <a:ext cx="3022848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결제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카드 결제 및 포인트결제 처리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5016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253230" y="6618020"/>
            <a:ext cx="396300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User </a:t>
            </a: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 시스템</a:t>
            </a:r>
            <a:endParaRPr lang="en-US" altLang="ko-KR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로그아웃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회원가입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회원탈퇴</a:t>
            </a:r>
            <a:r>
              <a:rPr lang="en-US" altLang="ko-KR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/</a:t>
            </a:r>
            <a:r>
              <a:rPr lang="ko-KR" alt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계정찾기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403470" y="3223769"/>
            <a:ext cx="3022848" cy="9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38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박주승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53230" y="3277292"/>
            <a:ext cx="3022848" cy="9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38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03470" y="5698862"/>
            <a:ext cx="3022848" cy="9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38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이지민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53230" y="5698862"/>
            <a:ext cx="3022848" cy="9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38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김두현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99848" y="4049948"/>
            <a:ext cx="3022848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예약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시스템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관리자 시스템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marL="474991" lvl="1" indent="-237495" algn="l">
              <a:lnSpc>
                <a:spcPts val="5016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코드</a:t>
            </a:r>
            <a:r>
              <a:rPr lang="en-US" sz="2200" dirty="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리팩토링</a:t>
            </a:r>
            <a:endParaRPr lang="en-US" sz="2200" dirty="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5016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>
            <a:off x="2528523" y="6089387"/>
            <a:ext cx="1639109" cy="1803020"/>
          </a:xfrm>
          <a:custGeom>
            <a:avLst/>
            <a:gdLst/>
            <a:ahLst/>
            <a:cxnLst/>
            <a:rect l="l" t="t" r="r" b="b"/>
            <a:pathLst>
              <a:path w="1639109" h="1803020">
                <a:moveTo>
                  <a:pt x="0" y="0"/>
                </a:moveTo>
                <a:lnTo>
                  <a:pt x="1639109" y="0"/>
                </a:lnTo>
                <a:lnTo>
                  <a:pt x="1639109" y="1803020"/>
                </a:lnTo>
                <a:lnTo>
                  <a:pt x="0" y="1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9352899" y="3667817"/>
            <a:ext cx="1639109" cy="1803020"/>
          </a:xfrm>
          <a:custGeom>
            <a:avLst/>
            <a:gdLst/>
            <a:ahLst/>
            <a:cxnLst/>
            <a:rect l="l" t="t" r="r" b="b"/>
            <a:pathLst>
              <a:path w="1639109" h="1803020">
                <a:moveTo>
                  <a:pt x="0" y="0"/>
                </a:moveTo>
                <a:lnTo>
                  <a:pt x="1639109" y="0"/>
                </a:lnTo>
                <a:lnTo>
                  <a:pt x="1639109" y="1803020"/>
                </a:lnTo>
                <a:lnTo>
                  <a:pt x="0" y="1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9352899" y="6089387"/>
            <a:ext cx="1639109" cy="1803020"/>
          </a:xfrm>
          <a:custGeom>
            <a:avLst/>
            <a:gdLst/>
            <a:ahLst/>
            <a:cxnLst/>
            <a:rect l="l" t="t" r="r" b="b"/>
            <a:pathLst>
              <a:path w="1639109" h="1803020">
                <a:moveTo>
                  <a:pt x="0" y="0"/>
                </a:moveTo>
                <a:lnTo>
                  <a:pt x="1639109" y="0"/>
                </a:lnTo>
                <a:lnTo>
                  <a:pt x="1639109" y="1803020"/>
                </a:lnTo>
                <a:lnTo>
                  <a:pt x="0" y="180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1566</Words>
  <Application>Microsoft Office PowerPoint</Application>
  <PresentationFormat>사용자 지정</PresentationFormat>
  <Paragraphs>357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맑은 고딕</vt:lpstr>
      <vt:lpstr>Nanum Gothic Bold</vt:lpstr>
      <vt:lpstr>각진펜</vt:lpstr>
      <vt:lpstr>Calibri</vt:lpstr>
      <vt:lpstr>각진펜 Bold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2조 저기어때 발표 - 기능구현 전</dc:title>
  <dc:creator>user</dc:creator>
  <cp:lastModifiedBy>JS P</cp:lastModifiedBy>
  <cp:revision>30</cp:revision>
  <dcterms:created xsi:type="dcterms:W3CDTF">2006-08-16T00:00:00Z</dcterms:created>
  <dcterms:modified xsi:type="dcterms:W3CDTF">2025-01-17T04:33:48Z</dcterms:modified>
  <dc:identifier>DAGbrdH_AD8</dc:identifier>
</cp:coreProperties>
</file>